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372" r:id="rId3"/>
    <p:sldId id="373" r:id="rId4"/>
    <p:sldId id="376" r:id="rId5"/>
    <p:sldId id="379" r:id="rId6"/>
    <p:sldId id="382" r:id="rId7"/>
    <p:sldId id="394" r:id="rId8"/>
    <p:sldId id="395" r:id="rId9"/>
    <p:sldId id="377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392" r:id="rId20"/>
    <p:sldId id="393" r:id="rId21"/>
    <p:sldId id="378" r:id="rId22"/>
    <p:sldId id="396" r:id="rId23"/>
    <p:sldId id="397" r:id="rId24"/>
    <p:sldId id="398" r:id="rId25"/>
    <p:sldId id="404" r:id="rId26"/>
    <p:sldId id="400" r:id="rId27"/>
    <p:sldId id="401" r:id="rId28"/>
    <p:sldId id="402" r:id="rId29"/>
    <p:sldId id="403" r:id="rId30"/>
    <p:sldId id="405" r:id="rId31"/>
    <p:sldId id="406" r:id="rId32"/>
    <p:sldId id="407" r:id="rId33"/>
    <p:sldId id="380" r:id="rId34"/>
    <p:sldId id="381" r:id="rId35"/>
    <p:sldId id="371" r:id="rId36"/>
  </p:sldIdLst>
  <p:sldSz cx="9144000" cy="6858000" type="screen4x3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275E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35" autoAdjust="0"/>
    <p:restoredTop sz="81229" autoAdjust="0"/>
  </p:normalViewPr>
  <p:slideViewPr>
    <p:cSldViewPr>
      <p:cViewPr varScale="1">
        <p:scale>
          <a:sx n="91" d="100"/>
          <a:sy n="91" d="100"/>
        </p:scale>
        <p:origin x="-13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220" y="-78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32CAB4A-1348-4F0E-894A-A6CE706D7B12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6D410DB-7F4B-43C9-9489-A7755F8C246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657F0A6-B6DB-4FEA-B6FA-2B8900DB4B3B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E4F9753-8A23-40F4-B983-037561A955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29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30</a:t>
            </a:fld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32</a:t>
            </a:fld>
            <a:endParaRPr 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33</a:t>
            </a:fld>
            <a:endParaRPr lang="fr-F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34</a:t>
            </a:fld>
            <a:endParaRPr lang="fr-F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35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9753-8A23-40F4-B983-037561A9556F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 userDrawn="1"/>
        </p:nvSpPr>
        <p:spPr>
          <a:xfrm>
            <a:off x="214298" y="214290"/>
            <a:ext cx="8715404" cy="2566638"/>
          </a:xfrm>
          <a:prstGeom prst="roundRect">
            <a:avLst>
              <a:gd name="adj" fmla="val 3795"/>
            </a:avLst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rgbClr val="275EA1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715436" cy="2566638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rrondir un rectangle avec un coin du même côté 11"/>
          <p:cNvSpPr/>
          <p:nvPr userDrawn="1"/>
        </p:nvSpPr>
        <p:spPr>
          <a:xfrm>
            <a:off x="0" y="0"/>
            <a:ext cx="9144000" cy="1071546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rgbClr val="275EA1"/>
              </a:gs>
            </a:gsLst>
            <a:lin ang="16200000" scaled="1"/>
            <a:tileRect/>
          </a:gradFill>
          <a:ln>
            <a:noFill/>
          </a:ln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5741" y="1214422"/>
            <a:ext cx="8472518" cy="5429288"/>
          </a:xfrm>
        </p:spPr>
        <p:txBody>
          <a:bodyPr anchor="ctr" anchorCtr="0"/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  <a:endParaRPr lang="en-US" noProof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0"/>
            <a:ext cx="9144000" cy="10527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0" anchor="ctr" anchorCtr="0">
            <a:normAutofit/>
          </a:bodyPr>
          <a:lstStyle>
            <a:lvl1pPr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  <a:endParaRPr lang="en-US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>
          <a:xfrm>
            <a:off x="8316416" y="0"/>
            <a:ext cx="827584" cy="365125"/>
          </a:xfrm>
        </p:spPr>
        <p:txBody>
          <a:bodyPr lIns="0" tIns="36000" rIns="72000" bIns="0" anchor="t" anchorCtr="0"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7D2D9660-FF1F-46D4-B332-17C79AF3F90A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rrondir un rectangle avec un coin du même côté 11"/>
          <p:cNvSpPr/>
          <p:nvPr userDrawn="1"/>
        </p:nvSpPr>
        <p:spPr>
          <a:xfrm>
            <a:off x="0" y="0"/>
            <a:ext cx="9144000" cy="1071546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rgbClr val="275EA1"/>
              </a:gs>
            </a:gsLst>
            <a:lin ang="16200000" scaled="1"/>
            <a:tileRect/>
          </a:gradFill>
          <a:ln>
            <a:noFill/>
          </a:ln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0"/>
            <a:ext cx="9144000" cy="10527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0" anchor="ctr" anchorCtr="0">
            <a:normAutofit/>
          </a:bodyPr>
          <a:lstStyle>
            <a:lvl1pPr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  <a:endParaRPr lang="en-US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>
          <a:xfrm>
            <a:off x="8316416" y="0"/>
            <a:ext cx="827584" cy="365125"/>
          </a:xfrm>
        </p:spPr>
        <p:txBody>
          <a:bodyPr lIns="0" tIns="36000" rIns="72000" bIns="0" anchor="t" anchorCtr="0"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7D2D9660-FF1F-46D4-B332-17C79AF3F90A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 no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ndir un rectangle avec un coin du même côté 11"/>
          <p:cNvSpPr/>
          <p:nvPr userDrawn="1"/>
        </p:nvSpPr>
        <p:spPr>
          <a:xfrm>
            <a:off x="0" y="0"/>
            <a:ext cx="9144000" cy="1071546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rgbClr val="275EA1"/>
              </a:gs>
            </a:gsLst>
            <a:lin ang="16200000" scaled="1"/>
            <a:tileRect/>
          </a:gradFill>
          <a:ln>
            <a:noFill/>
          </a:ln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texte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0"/>
            <a:ext cx="9144000" cy="10527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0" anchor="ctr" anchorCtr="0">
            <a:normAutofit/>
          </a:bodyPr>
          <a:lstStyle>
            <a:lvl1pPr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  <a:endParaRPr lang="en-US" noProof="0" dirty="0"/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3"/>
          </p:nvPr>
        </p:nvSpPr>
        <p:spPr>
          <a:xfrm>
            <a:off x="8316416" y="0"/>
            <a:ext cx="827584" cy="365125"/>
          </a:xfrm>
        </p:spPr>
        <p:txBody>
          <a:bodyPr lIns="0" tIns="36000" rIns="72000" bIns="0" anchor="t" anchorCtr="0"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7D2D9660-FF1F-46D4-B332-17C79AF3F90A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 userDrawn="1"/>
        </p:nvSpPr>
        <p:spPr>
          <a:xfrm>
            <a:off x="0" y="2714620"/>
            <a:ext cx="9144000" cy="323466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rgbClr val="275EA1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28656" y="2708920"/>
            <a:ext cx="8629624" cy="3024336"/>
          </a:xfr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 anchorCtr="0">
            <a:noAutofit/>
          </a:bodyPr>
          <a:lstStyle>
            <a:lvl1pPr algn="r">
              <a:defRPr sz="5000" b="0" cap="none" baseline="0"/>
            </a:lvl1pPr>
          </a:lstStyle>
          <a:p>
            <a:r>
              <a:rPr lang="fr-FR" dirty="0" err="1" smtClean="0"/>
              <a:t>Title</a:t>
            </a:r>
            <a:endParaRPr lang="fr-FR" dirty="0"/>
          </a:p>
        </p:txBody>
      </p:sp>
      <p:sp>
        <p:nvSpPr>
          <p:cNvPr id="5" name="Espace réservé du numéro de diapositive 6"/>
          <p:cNvSpPr>
            <a:spLocks noGrp="1"/>
          </p:cNvSpPr>
          <p:nvPr>
            <p:ph type="sldNum" sz="quarter" idx="13"/>
          </p:nvPr>
        </p:nvSpPr>
        <p:spPr>
          <a:xfrm>
            <a:off x="8316416" y="0"/>
            <a:ext cx="827584" cy="365125"/>
          </a:xfrm>
        </p:spPr>
        <p:txBody>
          <a:bodyPr lIns="0" tIns="36000" rIns="72000" bIns="0" anchor="t" anchorCtr="0"/>
          <a:lstStyle>
            <a:lvl1pPr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D2D9660-FF1F-46D4-B332-17C79AF3F90A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 userDrawn="1"/>
        </p:nvSpPr>
        <p:spPr>
          <a:xfrm>
            <a:off x="0" y="642918"/>
            <a:ext cx="9144000" cy="2071702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rgbClr val="275EA1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85720" y="1196752"/>
            <a:ext cx="8629624" cy="13573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 anchorCtr="0">
            <a:noAutofit/>
          </a:bodyPr>
          <a:lstStyle>
            <a:lvl1pPr algn="l">
              <a:defRPr sz="4000" b="0" cap="none" baseline="0"/>
            </a:lvl1pPr>
          </a:lstStyle>
          <a:p>
            <a:r>
              <a:rPr lang="fr-FR" dirty="0" err="1" smtClean="0"/>
              <a:t>Title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>
          <a:xfrm>
            <a:off x="8316416" y="0"/>
            <a:ext cx="827584" cy="365125"/>
          </a:xfrm>
        </p:spPr>
        <p:txBody>
          <a:bodyPr lIns="0" tIns="36000" rIns="72000" bIns="0" anchor="t" anchorCtr="0"/>
          <a:lstStyle>
            <a:lvl1pPr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D2D9660-FF1F-46D4-B332-17C79AF3F90A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E9B8C7-26C5-4B31-806E-2D880385E4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35741" y="1428736"/>
            <a:ext cx="8472518" cy="5214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9660-FF1F-46D4-B332-17C79AF3F90A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4" r:id="rId4"/>
    <p:sldLayoutId id="2147483651" r:id="rId5"/>
    <p:sldLayoutId id="2147483662" r:id="rId6"/>
    <p:sldLayoutId id="2147483655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 cap="none" spc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florentbrunet.com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H:\PHD\PRIX-CLERMONT\PRESENTATION\b2.avi" TargetMode="External"/><Relationship Id="rId1" Type="http://schemas.openxmlformats.org/officeDocument/2006/relationships/video" Target="file:///H:\PHD\PRIX-CLERMONT\PRESENTATION\img_res.avi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4.xml"/><Relationship Id="rId1" Type="http://schemas.openxmlformats.org/officeDocument/2006/relationships/video" Target="file:///H:\PHD\THESIS\TALK\surfaces.avi" TargetMode="External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4.xml"/><Relationship Id="rId1" Type="http://schemas.openxmlformats.org/officeDocument/2006/relationships/video" Target="file:///H:\PHD\THESIS\TALK\textures.avi" TargetMode="External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715436" cy="2566638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Reconstruction 3D </a:t>
            </a:r>
            <a:r>
              <a:rPr lang="en-US" sz="4800" dirty="0" err="1" smtClean="0">
                <a:solidFill>
                  <a:schemeClr val="bg1"/>
                </a:solidFill>
              </a:rPr>
              <a:t>monoculaire</a:t>
            </a:r>
            <a:r>
              <a:rPr lang="en-US" sz="4800" dirty="0" smtClean="0">
                <a:solidFill>
                  <a:schemeClr val="bg1"/>
                </a:solidFill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</a:rPr>
              <a:t>d’une</a:t>
            </a:r>
            <a:r>
              <a:rPr lang="en-US" sz="4800" dirty="0" smtClean="0">
                <a:solidFill>
                  <a:schemeClr val="bg1"/>
                </a:solidFill>
              </a:rPr>
              <a:t> surface </a:t>
            </a:r>
            <a:r>
              <a:rPr lang="en-US" sz="4800" dirty="0" err="1" smtClean="0">
                <a:solidFill>
                  <a:schemeClr val="bg1"/>
                </a:solidFill>
              </a:rPr>
              <a:t>déformable</a:t>
            </a:r>
            <a:r>
              <a:rPr lang="en-US" sz="4800" dirty="0" smtClean="0">
                <a:solidFill>
                  <a:schemeClr val="bg1"/>
                </a:solidFill>
              </a:rPr>
              <a:t> inextensible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2924944"/>
            <a:ext cx="9144000" cy="2952328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err="1" smtClean="0">
                <a:solidFill>
                  <a:schemeClr val="tx1"/>
                </a:solidFill>
              </a:rPr>
              <a:t>Florent</a:t>
            </a:r>
            <a:r>
              <a:rPr lang="en-US" sz="3000" dirty="0" smtClean="0">
                <a:solidFill>
                  <a:schemeClr val="tx1"/>
                </a:solidFill>
              </a:rPr>
              <a:t> Brunet</a:t>
            </a:r>
            <a:r>
              <a:rPr lang="en-US" sz="3000" baseline="30000" dirty="0" smtClean="0">
                <a:solidFill>
                  <a:schemeClr val="tx1"/>
                </a:solidFill>
              </a:rPr>
              <a:t>1,2,4</a:t>
            </a:r>
            <a:r>
              <a:rPr lang="en-US" sz="3000" dirty="0" smtClean="0">
                <a:solidFill>
                  <a:schemeClr val="tx1"/>
                </a:solidFill>
              </a:rPr>
              <a:t>, Richard Hartley</a:t>
            </a:r>
            <a:r>
              <a:rPr lang="en-US" sz="3000" baseline="30000" dirty="0" smtClean="0">
                <a:solidFill>
                  <a:schemeClr val="tx1"/>
                </a:solidFill>
              </a:rPr>
              <a:t>3</a:t>
            </a:r>
            <a:r>
              <a:rPr lang="en-US" sz="3000" dirty="0" smtClean="0">
                <a:solidFill>
                  <a:schemeClr val="tx1"/>
                </a:solidFill>
              </a:rPr>
              <a:t>, </a:t>
            </a:r>
            <a:r>
              <a:rPr lang="en-US" sz="3000" dirty="0" err="1" smtClean="0">
                <a:solidFill>
                  <a:schemeClr val="tx1"/>
                </a:solidFill>
              </a:rPr>
              <a:t>Adrien</a:t>
            </a:r>
            <a:r>
              <a:rPr lang="en-US" sz="3000" dirty="0" smtClean="0">
                <a:solidFill>
                  <a:schemeClr val="tx1"/>
                </a:solidFill>
              </a:rPr>
              <a:t> Bartoli</a:t>
            </a:r>
            <a:r>
              <a:rPr lang="en-US" sz="3000" baseline="30000" dirty="0" smtClean="0">
                <a:solidFill>
                  <a:schemeClr val="tx1"/>
                </a:solidFill>
              </a:rPr>
              <a:t>2</a:t>
            </a:r>
            <a:endParaRPr lang="en-US" sz="3000" dirty="0" smtClean="0">
              <a:solidFill>
                <a:schemeClr val="tx1"/>
              </a:solidFill>
            </a:endParaRPr>
          </a:p>
          <a:p>
            <a:r>
              <a:rPr lang="en-US" sz="3000" dirty="0" smtClean="0">
                <a:solidFill>
                  <a:schemeClr val="tx1"/>
                </a:solidFill>
              </a:rPr>
              <a:t>Nassir Navab</a:t>
            </a:r>
            <a:r>
              <a:rPr lang="en-US" sz="3000" baseline="30000" dirty="0" smtClean="0">
                <a:solidFill>
                  <a:schemeClr val="tx1"/>
                </a:solidFill>
              </a:rPr>
              <a:t>4</a:t>
            </a:r>
            <a:r>
              <a:rPr lang="en-US" sz="3000" dirty="0" smtClean="0">
                <a:solidFill>
                  <a:schemeClr val="tx1"/>
                </a:solidFill>
              </a:rPr>
              <a:t>, </a:t>
            </a:r>
            <a:r>
              <a:rPr lang="en-US" sz="3000" dirty="0" err="1" smtClean="0">
                <a:solidFill>
                  <a:schemeClr val="tx1"/>
                </a:solidFill>
              </a:rPr>
              <a:t>Rémy</a:t>
            </a:r>
            <a:r>
              <a:rPr lang="en-US" sz="3000" dirty="0" smtClean="0">
                <a:solidFill>
                  <a:schemeClr val="tx1"/>
                </a:solidFill>
              </a:rPr>
              <a:t> Malgouyres</a:t>
            </a:r>
            <a:r>
              <a:rPr lang="en-US" sz="3000" baseline="30000" dirty="0" smtClean="0">
                <a:solidFill>
                  <a:schemeClr val="tx1"/>
                </a:solidFill>
              </a:rPr>
              <a:t>5</a:t>
            </a:r>
          </a:p>
          <a:p>
            <a:endParaRPr lang="en-US" sz="500" baseline="30000" dirty="0" smtClean="0">
              <a:solidFill>
                <a:schemeClr val="tx1"/>
              </a:solidFill>
            </a:endParaRPr>
          </a:p>
          <a:p>
            <a:r>
              <a:rPr lang="en-US" sz="1800" baseline="30000" dirty="0" smtClean="0">
                <a:solidFill>
                  <a:schemeClr val="tx1"/>
                </a:solidFill>
              </a:rPr>
              <a:t>1</a:t>
            </a:r>
            <a:r>
              <a:rPr lang="en-US" sz="1800" dirty="0" smtClean="0">
                <a:solidFill>
                  <a:schemeClr val="tx1"/>
                </a:solidFill>
              </a:rPr>
              <a:t>IMFT / </a:t>
            </a:r>
            <a:r>
              <a:rPr lang="en-US" sz="1800" dirty="0" err="1" smtClean="0">
                <a:solidFill>
                  <a:schemeClr val="tx1"/>
                </a:solidFill>
              </a:rPr>
              <a:t>Fédération</a:t>
            </a:r>
            <a:r>
              <a:rPr lang="en-US" sz="1800" dirty="0" smtClean="0">
                <a:solidFill>
                  <a:schemeClr val="tx1"/>
                </a:solidFill>
              </a:rPr>
              <a:t> Fermat, Toulouse, France</a:t>
            </a:r>
          </a:p>
          <a:p>
            <a:r>
              <a:rPr lang="en-US" sz="1800" baseline="30000" dirty="0" smtClean="0">
                <a:solidFill>
                  <a:schemeClr val="tx1"/>
                </a:solidFill>
              </a:rPr>
              <a:t>2</a:t>
            </a:r>
            <a:r>
              <a:rPr lang="en-US" sz="1800" dirty="0" smtClean="0">
                <a:solidFill>
                  <a:schemeClr val="tx1"/>
                </a:solidFill>
              </a:rPr>
              <a:t>ISIT, </a:t>
            </a:r>
            <a:r>
              <a:rPr lang="en-US" sz="1800" dirty="0" err="1" smtClean="0">
                <a:solidFill>
                  <a:schemeClr val="tx1"/>
                </a:solidFill>
              </a:rPr>
              <a:t>Université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d’Auvergne</a:t>
            </a:r>
            <a:r>
              <a:rPr lang="en-US" sz="1800" dirty="0" smtClean="0">
                <a:solidFill>
                  <a:schemeClr val="tx1"/>
                </a:solidFill>
              </a:rPr>
              <a:t>, Clermont-Ferrand, France</a:t>
            </a:r>
          </a:p>
          <a:p>
            <a:r>
              <a:rPr lang="en-US" sz="1800" baseline="30000" dirty="0" smtClean="0">
                <a:solidFill>
                  <a:schemeClr val="tx1"/>
                </a:solidFill>
              </a:rPr>
              <a:t>3</a:t>
            </a:r>
            <a:r>
              <a:rPr lang="en-US" sz="1800" dirty="0" smtClean="0">
                <a:solidFill>
                  <a:schemeClr val="tx1"/>
                </a:solidFill>
              </a:rPr>
              <a:t>Research School of Information Sciences, ANU, NICTA, Australia</a:t>
            </a:r>
          </a:p>
          <a:p>
            <a:r>
              <a:rPr lang="en-US" sz="1800" baseline="30000" dirty="0" smtClean="0">
                <a:solidFill>
                  <a:schemeClr val="tx1"/>
                </a:solidFill>
              </a:rPr>
              <a:t>4</a:t>
            </a:r>
            <a:r>
              <a:rPr lang="en-US" sz="1800" dirty="0" smtClean="0">
                <a:solidFill>
                  <a:schemeClr val="tx1"/>
                </a:solidFill>
              </a:rPr>
              <a:t>CAMPAR, </a:t>
            </a:r>
            <a:r>
              <a:rPr lang="en-US" sz="1800" dirty="0" err="1" smtClean="0">
                <a:solidFill>
                  <a:schemeClr val="tx1"/>
                </a:solidFill>
              </a:rPr>
              <a:t>Technische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Universität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München</a:t>
            </a:r>
            <a:r>
              <a:rPr lang="en-US" sz="1800" dirty="0" smtClean="0">
                <a:solidFill>
                  <a:schemeClr val="tx1"/>
                </a:solidFill>
              </a:rPr>
              <a:t>, </a:t>
            </a:r>
            <a:r>
              <a:rPr lang="en-US" sz="1800" dirty="0" err="1" smtClean="0">
                <a:solidFill>
                  <a:schemeClr val="tx1"/>
                </a:solidFill>
              </a:rPr>
              <a:t>Allemagne</a:t>
            </a: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baseline="30000" dirty="0" smtClean="0">
                <a:solidFill>
                  <a:schemeClr val="tx1"/>
                </a:solidFill>
              </a:rPr>
              <a:t>5</a:t>
            </a:r>
            <a:r>
              <a:rPr lang="en-US" sz="1800" dirty="0" smtClean="0">
                <a:solidFill>
                  <a:schemeClr val="tx1"/>
                </a:solidFill>
              </a:rPr>
              <a:t>LIMOS, </a:t>
            </a:r>
            <a:r>
              <a:rPr lang="en-US" sz="1800" dirty="0" err="1" smtClean="0">
                <a:solidFill>
                  <a:schemeClr val="tx1"/>
                </a:solidFill>
              </a:rPr>
              <a:t>Université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d’Auvergne</a:t>
            </a:r>
            <a:r>
              <a:rPr lang="en-US" sz="1800" dirty="0" smtClean="0">
                <a:solidFill>
                  <a:schemeClr val="tx1"/>
                </a:solidFill>
              </a:rPr>
              <a:t>, Clermont-Ferrand, France</a:t>
            </a: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900" i="1" dirty="0" err="1" smtClean="0">
                <a:solidFill>
                  <a:schemeClr val="tx1"/>
                </a:solidFill>
              </a:rPr>
              <a:t>Journée</a:t>
            </a:r>
            <a:r>
              <a:rPr lang="en-US" sz="1900" i="1" dirty="0" smtClean="0">
                <a:solidFill>
                  <a:schemeClr val="tx1"/>
                </a:solidFill>
              </a:rPr>
              <a:t> </a:t>
            </a:r>
            <a:r>
              <a:rPr lang="en-US" sz="1900" i="1" dirty="0" err="1" smtClean="0">
                <a:solidFill>
                  <a:schemeClr val="tx1"/>
                </a:solidFill>
              </a:rPr>
              <a:t>SfM</a:t>
            </a:r>
            <a:r>
              <a:rPr lang="en-US" sz="1900" i="1" dirty="0" smtClean="0">
                <a:solidFill>
                  <a:schemeClr val="tx1"/>
                </a:solidFill>
              </a:rPr>
              <a:t>/</a:t>
            </a:r>
            <a:r>
              <a:rPr lang="en-US" sz="1900" i="1" dirty="0" err="1" smtClean="0">
                <a:solidFill>
                  <a:schemeClr val="tx1"/>
                </a:solidFill>
              </a:rPr>
              <a:t>SfX</a:t>
            </a:r>
            <a:r>
              <a:rPr lang="en-US" sz="1900" i="1" dirty="0" smtClean="0">
                <a:solidFill>
                  <a:schemeClr val="tx1"/>
                </a:solidFill>
              </a:rPr>
              <a:t> du </a:t>
            </a:r>
            <a:r>
              <a:rPr lang="en-US" sz="1900" i="1" dirty="0" err="1" smtClean="0">
                <a:solidFill>
                  <a:schemeClr val="tx1"/>
                </a:solidFill>
              </a:rPr>
              <a:t>GdR</a:t>
            </a:r>
            <a:r>
              <a:rPr lang="en-US" sz="1900" i="1" dirty="0" smtClean="0">
                <a:solidFill>
                  <a:schemeClr val="tx1"/>
                </a:solidFill>
              </a:rPr>
              <a:t> ISIS</a:t>
            </a:r>
          </a:p>
          <a:p>
            <a:r>
              <a:rPr lang="en-US" sz="1900" i="1" dirty="0" smtClean="0">
                <a:solidFill>
                  <a:schemeClr val="tx1"/>
                </a:solidFill>
              </a:rPr>
              <a:t>12 </a:t>
            </a:r>
            <a:r>
              <a:rPr lang="en-US" sz="1900" i="1" dirty="0" err="1" smtClean="0">
                <a:solidFill>
                  <a:schemeClr val="tx1"/>
                </a:solidFill>
              </a:rPr>
              <a:t>avril</a:t>
            </a:r>
            <a:r>
              <a:rPr lang="en-US" sz="1900" i="1" dirty="0" smtClean="0">
                <a:solidFill>
                  <a:schemeClr val="tx1"/>
                </a:solidFill>
              </a:rPr>
              <a:t> 2011</a:t>
            </a:r>
          </a:p>
          <a:p>
            <a:endParaRPr lang="en-US" sz="600" i="1" dirty="0" smtClean="0">
              <a:solidFill>
                <a:schemeClr val="tx1"/>
              </a:solidFill>
            </a:endParaRPr>
          </a:p>
          <a:p>
            <a:r>
              <a:rPr lang="en-US" sz="1700" dirty="0" smtClean="0">
                <a:solidFill>
                  <a:schemeClr val="tx1"/>
                </a:solidFill>
                <a:hlinkClick r:id="rId3"/>
              </a:rPr>
              <a:t>www.florentbrunet.com</a:t>
            </a:r>
            <a:endParaRPr lang="en-US" sz="1700" dirty="0" smtClean="0">
              <a:solidFill>
                <a:schemeClr val="tx1"/>
              </a:solidFill>
            </a:endParaRPr>
          </a:p>
        </p:txBody>
      </p:sp>
      <p:pic>
        <p:nvPicPr>
          <p:cNvPr id="1033" name="Picture 9" descr="D:\PHD\LOGOS\ISIT\isit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3089" y="6201308"/>
            <a:ext cx="1570301" cy="360040"/>
          </a:xfrm>
          <a:prstGeom prst="rect">
            <a:avLst/>
          </a:prstGeom>
          <a:noFill/>
        </p:spPr>
      </p:pic>
      <p:pic>
        <p:nvPicPr>
          <p:cNvPr id="73729" name="Picture 1" descr="H:\PERSO\MAITRE-DE-CONF\Postes\TresBien\Poitiers 1069 1208 1610\TALK-2011-04-05\ferma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21357" y="6021288"/>
            <a:ext cx="997034" cy="720080"/>
          </a:xfrm>
          <a:prstGeom prst="rect">
            <a:avLst/>
          </a:prstGeom>
          <a:noFill/>
        </p:spPr>
      </p:pic>
      <p:pic>
        <p:nvPicPr>
          <p:cNvPr id="73730" name="Picture 2" descr="H:\PERSO\MAITRE-DE-CONF\Postes\TresBien\Poitiers 1069 1208 1610\TALK-2011-04-05\imft_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0936" y="6021288"/>
            <a:ext cx="1325723" cy="720080"/>
          </a:xfrm>
          <a:prstGeom prst="rect">
            <a:avLst/>
          </a:prstGeom>
          <a:noFill/>
        </p:spPr>
      </p:pic>
      <p:pic>
        <p:nvPicPr>
          <p:cNvPr id="9" name="Picture 5" descr="H:\PHD\LOGOS\CRA\logo-cr-auvergne-contou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1032" y="6082181"/>
            <a:ext cx="2065871" cy="598294"/>
          </a:xfrm>
          <a:prstGeom prst="rect">
            <a:avLst/>
          </a:prstGeom>
          <a:noFill/>
          <a:effectLst/>
        </p:spPr>
      </p:pic>
      <p:pic>
        <p:nvPicPr>
          <p:cNvPr id="10" name="Picture 6" descr="D:\PHD\LOGOS\logo-camp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38089" y="6142094"/>
            <a:ext cx="1367213" cy="478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Initialement proposé par [</a:t>
            </a:r>
            <a:r>
              <a:rPr lang="fr-FR" dirty="0" err="1" smtClean="0"/>
              <a:t>Perriollat</a:t>
            </a:r>
            <a:r>
              <a:rPr lang="fr-FR" dirty="0" smtClean="0"/>
              <a:t> 2008]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Surface inextensible, caméra perspective, forme de référence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Profondeur des correspondances de points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(surface analytique)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Algorithme itératif ad hoc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Améliorée par  :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[</a:t>
            </a:r>
            <a:r>
              <a:rPr lang="fr-FR" dirty="0" err="1" smtClean="0"/>
              <a:t>Salzmann</a:t>
            </a:r>
            <a:r>
              <a:rPr lang="fr-FR" dirty="0" smtClean="0"/>
              <a:t> 2008] : formulation convexe (SOCP)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[</a:t>
            </a:r>
            <a:r>
              <a:rPr lang="fr-FR" dirty="0" err="1" smtClean="0"/>
              <a:t>Salzmann</a:t>
            </a:r>
            <a:r>
              <a:rPr lang="fr-FR" dirty="0" smtClean="0"/>
              <a:t> 2009] : combinaison avec apprentissage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(maillage triangulaire + apprentissage)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Origines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Une seule vidéo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Environnement déformable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Hypothèses :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Modèle perspectif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Surfaces inextensibles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Forme de référence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Qu’est-ce qu’on a ?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5" name="Groupe 4"/>
          <p:cNvGrpSpPr/>
          <p:nvPr/>
        </p:nvGrpSpPr>
        <p:grpSpPr>
          <a:xfrm>
            <a:off x="0" y="1988840"/>
            <a:ext cx="9144000" cy="1826868"/>
            <a:chOff x="0" y="2357430"/>
            <a:chExt cx="9144000" cy="1826868"/>
          </a:xfrm>
        </p:grpSpPr>
        <p:sp>
          <p:nvSpPr>
            <p:cNvPr id="6" name="Rectangle 5"/>
            <p:cNvSpPr/>
            <p:nvPr/>
          </p:nvSpPr>
          <p:spPr>
            <a:xfrm>
              <a:off x="0" y="2449327"/>
              <a:ext cx="9144000" cy="16430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12" descr="H:\PHD\PUBLICATIONS\ACCV2010\socp3d\ris\video_vincent\img\00000001.png"/>
            <p:cNvPicPr>
              <a:picLocks noChangeAspect="1" noChangeArrowheads="1"/>
            </p:cNvPicPr>
            <p:nvPr/>
          </p:nvPicPr>
          <p:blipFill>
            <a:blip r:embed="rId3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349861" y="2514495"/>
              <a:ext cx="1891203" cy="1512962"/>
            </a:xfrm>
            <a:prstGeom prst="rect">
              <a:avLst/>
            </a:prstGeom>
            <a:noFill/>
          </p:spPr>
        </p:pic>
        <p:pic>
          <p:nvPicPr>
            <p:cNvPr id="8" name="Picture 13" descr="H:\PHD\PUBLICATIONS\ACCV2010\socp3d\ris\video_vincent\img\00000042.png"/>
            <p:cNvPicPr>
              <a:picLocks noChangeAspect="1" noChangeArrowheads="1"/>
            </p:cNvPicPr>
            <p:nvPr/>
          </p:nvPicPr>
          <p:blipFill>
            <a:blip r:embed="rId4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2534105" y="2514495"/>
              <a:ext cx="1891203" cy="1512962"/>
            </a:xfrm>
            <a:prstGeom prst="rect">
              <a:avLst/>
            </a:prstGeom>
            <a:noFill/>
          </p:spPr>
        </p:pic>
        <p:pic>
          <p:nvPicPr>
            <p:cNvPr id="9" name="Picture 14" descr="H:\PHD\PUBLICATIONS\ACCV2010\socp3d\ris\video_vincent\img\00000089.png"/>
            <p:cNvPicPr>
              <a:picLocks noChangeAspect="1" noChangeArrowheads="1"/>
            </p:cNvPicPr>
            <p:nvPr/>
          </p:nvPicPr>
          <p:blipFill>
            <a:blip r:embed="rId5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4718348" y="2514495"/>
              <a:ext cx="1891203" cy="1512962"/>
            </a:xfrm>
            <a:prstGeom prst="rect">
              <a:avLst/>
            </a:prstGeom>
            <a:noFill/>
          </p:spPr>
        </p:pic>
        <p:pic>
          <p:nvPicPr>
            <p:cNvPr id="10" name="Picture 15" descr="H:\PHD\PUBLICATIONS\ACCV2010\socp3d\ris\video_vincent\img\00000110.png"/>
            <p:cNvPicPr>
              <a:picLocks noChangeAspect="1" noChangeArrowheads="1"/>
            </p:cNvPicPr>
            <p:nvPr/>
          </p:nvPicPr>
          <p:blipFill>
            <a:blip r:embed="rId6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6902590" y="2514495"/>
              <a:ext cx="1891203" cy="1512962"/>
            </a:xfrm>
            <a:prstGeom prst="rect">
              <a:avLst/>
            </a:prstGeom>
            <a:noFill/>
          </p:spPr>
        </p:pic>
        <p:pic>
          <p:nvPicPr>
            <p:cNvPr id="11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5400000">
              <a:off x="1159557" y="1197873"/>
              <a:ext cx="163335" cy="2482449"/>
            </a:xfrm>
            <a:prstGeom prst="rect">
              <a:avLst/>
            </a:prstGeom>
            <a:noFill/>
          </p:spPr>
        </p:pic>
        <p:pic>
          <p:nvPicPr>
            <p:cNvPr id="12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5400000">
              <a:off x="3642006" y="1197873"/>
              <a:ext cx="163335" cy="2482449"/>
            </a:xfrm>
            <a:prstGeom prst="rect">
              <a:avLst/>
            </a:prstGeom>
            <a:noFill/>
          </p:spPr>
        </p:pic>
        <p:pic>
          <p:nvPicPr>
            <p:cNvPr id="13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5400000">
              <a:off x="6124482" y="1197873"/>
              <a:ext cx="163335" cy="2482449"/>
            </a:xfrm>
            <a:prstGeom prst="rect">
              <a:avLst/>
            </a:prstGeom>
            <a:noFill/>
          </p:spPr>
        </p:pic>
        <p:pic>
          <p:nvPicPr>
            <p:cNvPr id="14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7" cstate="print"/>
            <a:srcRect t="31656"/>
            <a:stretch>
              <a:fillRect/>
            </a:stretch>
          </p:blipFill>
          <p:spPr bwMode="auto">
            <a:xfrm rot="5400000">
              <a:off x="8214033" y="1590798"/>
              <a:ext cx="163335" cy="1696599"/>
            </a:xfrm>
            <a:prstGeom prst="rect">
              <a:avLst/>
            </a:prstGeom>
            <a:noFill/>
          </p:spPr>
        </p:pic>
        <p:grpSp>
          <p:nvGrpSpPr>
            <p:cNvPr id="15" name="Groupe 14"/>
            <p:cNvGrpSpPr/>
            <p:nvPr/>
          </p:nvGrpSpPr>
          <p:grpSpPr>
            <a:xfrm>
              <a:off x="0" y="4020963"/>
              <a:ext cx="9144000" cy="163335"/>
              <a:chOff x="0" y="2243930"/>
              <a:chExt cx="9144000" cy="163335"/>
            </a:xfrm>
          </p:grpSpPr>
          <p:pic>
            <p:nvPicPr>
              <p:cNvPr id="16" name="Picture 4" descr="H:\PHD\PRIX-CLERMONT\PRESENTATION\bande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rot="5400000">
                <a:off x="1159557" y="1084373"/>
                <a:ext cx="163335" cy="2482449"/>
              </a:xfrm>
              <a:prstGeom prst="rect">
                <a:avLst/>
              </a:prstGeom>
              <a:noFill/>
            </p:spPr>
          </p:pic>
          <p:pic>
            <p:nvPicPr>
              <p:cNvPr id="17" name="Picture 4" descr="H:\PHD\PRIX-CLERMONT\PRESENTATION\bande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rot="5400000">
                <a:off x="3642006" y="1084373"/>
                <a:ext cx="163335" cy="2482449"/>
              </a:xfrm>
              <a:prstGeom prst="rect">
                <a:avLst/>
              </a:prstGeom>
              <a:noFill/>
            </p:spPr>
          </p:pic>
          <p:pic>
            <p:nvPicPr>
              <p:cNvPr id="18" name="Picture 4" descr="H:\PHD\PRIX-CLERMONT\PRESENTATION\bande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rot="5400000">
                <a:off x="6124482" y="1084373"/>
                <a:ext cx="163335" cy="2482449"/>
              </a:xfrm>
              <a:prstGeom prst="rect">
                <a:avLst/>
              </a:prstGeom>
              <a:noFill/>
            </p:spPr>
          </p:pic>
          <p:pic>
            <p:nvPicPr>
              <p:cNvPr id="19" name="Picture 4" descr="H:\PHD\PRIX-CLERMONT\PRESENTATION\bande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t="31656"/>
              <a:stretch>
                <a:fillRect/>
              </a:stretch>
            </p:blipFill>
            <p:spPr bwMode="auto">
              <a:xfrm rot="5400000">
                <a:off x="8214033" y="1477298"/>
                <a:ext cx="163335" cy="1696599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principe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2" descr="H:\PHD\PUBLICATIONS\ACCV2010\socp3d\ris\video_vincent\tp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8211" y="1708146"/>
            <a:ext cx="2827579" cy="2363796"/>
          </a:xfrm>
          <a:prstGeom prst="rect">
            <a:avLst/>
          </a:prstGeom>
          <a:noFill/>
        </p:spPr>
      </p:pic>
      <p:grpSp>
        <p:nvGrpSpPr>
          <p:cNvPr id="7" name="Groupe 6"/>
          <p:cNvGrpSpPr/>
          <p:nvPr/>
        </p:nvGrpSpPr>
        <p:grpSpPr>
          <a:xfrm>
            <a:off x="0" y="4459652"/>
            <a:ext cx="9144000" cy="1826868"/>
            <a:chOff x="0" y="2357430"/>
            <a:chExt cx="9144000" cy="1826868"/>
          </a:xfrm>
        </p:grpSpPr>
        <p:sp>
          <p:nvSpPr>
            <p:cNvPr id="8" name="Rectangle 7"/>
            <p:cNvSpPr/>
            <p:nvPr/>
          </p:nvSpPr>
          <p:spPr>
            <a:xfrm>
              <a:off x="0" y="2449327"/>
              <a:ext cx="9144000" cy="16430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12" descr="H:\PHD\PUBLICATIONS\ACCV2010\socp3d\ris\video_vincent\img\00000001.png"/>
            <p:cNvPicPr>
              <a:picLocks noChangeAspect="1" noChangeArrowheads="1"/>
            </p:cNvPicPr>
            <p:nvPr/>
          </p:nvPicPr>
          <p:blipFill>
            <a:blip r:embed="rId4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349861" y="2514495"/>
              <a:ext cx="1891203" cy="1512962"/>
            </a:xfrm>
            <a:prstGeom prst="rect">
              <a:avLst/>
            </a:prstGeom>
            <a:noFill/>
          </p:spPr>
        </p:pic>
        <p:pic>
          <p:nvPicPr>
            <p:cNvPr id="10" name="Picture 13" descr="H:\PHD\PUBLICATIONS\ACCV2010\socp3d\ris\video_vincent\img\00000042.png"/>
            <p:cNvPicPr>
              <a:picLocks noChangeAspect="1" noChangeArrowheads="1"/>
            </p:cNvPicPr>
            <p:nvPr/>
          </p:nvPicPr>
          <p:blipFill>
            <a:blip r:embed="rId5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2534105" y="2514495"/>
              <a:ext cx="1891203" cy="1512962"/>
            </a:xfrm>
            <a:prstGeom prst="rect">
              <a:avLst/>
            </a:prstGeom>
            <a:noFill/>
          </p:spPr>
        </p:pic>
        <p:pic>
          <p:nvPicPr>
            <p:cNvPr id="11" name="Picture 14" descr="H:\PHD\PUBLICATIONS\ACCV2010\socp3d\ris\video_vincent\img\00000089.png"/>
            <p:cNvPicPr>
              <a:picLocks noChangeAspect="1" noChangeArrowheads="1"/>
            </p:cNvPicPr>
            <p:nvPr/>
          </p:nvPicPr>
          <p:blipFill>
            <a:blip r:embed="rId6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4718348" y="2514495"/>
              <a:ext cx="1891203" cy="1512962"/>
            </a:xfrm>
            <a:prstGeom prst="rect">
              <a:avLst/>
            </a:prstGeom>
            <a:noFill/>
          </p:spPr>
        </p:pic>
        <p:pic>
          <p:nvPicPr>
            <p:cNvPr id="12" name="Picture 15" descr="H:\PHD\PUBLICATIONS\ACCV2010\socp3d\ris\video_vincent\img\00000110.png"/>
            <p:cNvPicPr>
              <a:picLocks noChangeAspect="1" noChangeArrowheads="1"/>
            </p:cNvPicPr>
            <p:nvPr/>
          </p:nvPicPr>
          <p:blipFill>
            <a:blip r:embed="rId7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6902590" y="2514495"/>
              <a:ext cx="1891203" cy="1512962"/>
            </a:xfrm>
            <a:prstGeom prst="rect">
              <a:avLst/>
            </a:prstGeom>
            <a:noFill/>
          </p:spPr>
        </p:pic>
        <p:pic>
          <p:nvPicPr>
            <p:cNvPr id="13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5400000">
              <a:off x="1159557" y="1197873"/>
              <a:ext cx="163335" cy="2482449"/>
            </a:xfrm>
            <a:prstGeom prst="rect">
              <a:avLst/>
            </a:prstGeom>
            <a:noFill/>
          </p:spPr>
        </p:pic>
        <p:pic>
          <p:nvPicPr>
            <p:cNvPr id="14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5400000">
              <a:off x="3642006" y="1197873"/>
              <a:ext cx="163335" cy="2482449"/>
            </a:xfrm>
            <a:prstGeom prst="rect">
              <a:avLst/>
            </a:prstGeom>
            <a:noFill/>
          </p:spPr>
        </p:pic>
        <p:pic>
          <p:nvPicPr>
            <p:cNvPr id="15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5400000">
              <a:off x="6124482" y="1197873"/>
              <a:ext cx="163335" cy="2482449"/>
            </a:xfrm>
            <a:prstGeom prst="rect">
              <a:avLst/>
            </a:prstGeom>
            <a:noFill/>
          </p:spPr>
        </p:pic>
        <p:pic>
          <p:nvPicPr>
            <p:cNvPr id="16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8" cstate="print"/>
            <a:srcRect t="31656"/>
            <a:stretch>
              <a:fillRect/>
            </a:stretch>
          </p:blipFill>
          <p:spPr bwMode="auto">
            <a:xfrm rot="5400000">
              <a:off x="8214033" y="1590798"/>
              <a:ext cx="163335" cy="1696599"/>
            </a:xfrm>
            <a:prstGeom prst="rect">
              <a:avLst/>
            </a:prstGeom>
            <a:noFill/>
          </p:spPr>
        </p:pic>
        <p:grpSp>
          <p:nvGrpSpPr>
            <p:cNvPr id="17" name="Groupe 16"/>
            <p:cNvGrpSpPr/>
            <p:nvPr/>
          </p:nvGrpSpPr>
          <p:grpSpPr>
            <a:xfrm>
              <a:off x="0" y="4020963"/>
              <a:ext cx="9144000" cy="163335"/>
              <a:chOff x="0" y="2243930"/>
              <a:chExt cx="9144000" cy="163335"/>
            </a:xfrm>
          </p:grpSpPr>
          <p:pic>
            <p:nvPicPr>
              <p:cNvPr id="18" name="Picture 4" descr="H:\PHD\PRIX-CLERMONT\PRESENTATION\bande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 rot="5400000">
                <a:off x="1159557" y="1084373"/>
                <a:ext cx="163335" cy="2482449"/>
              </a:xfrm>
              <a:prstGeom prst="rect">
                <a:avLst/>
              </a:prstGeom>
              <a:noFill/>
            </p:spPr>
          </p:pic>
          <p:pic>
            <p:nvPicPr>
              <p:cNvPr id="19" name="Picture 4" descr="H:\PHD\PRIX-CLERMONT\PRESENTATION\bande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 rot="5400000">
                <a:off x="3642006" y="1084373"/>
                <a:ext cx="163335" cy="2482449"/>
              </a:xfrm>
              <a:prstGeom prst="rect">
                <a:avLst/>
              </a:prstGeom>
              <a:noFill/>
            </p:spPr>
          </p:pic>
          <p:pic>
            <p:nvPicPr>
              <p:cNvPr id="20" name="Picture 4" descr="H:\PHD\PRIX-CLERMONT\PRESENTATION\bande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 rot="5400000">
                <a:off x="6124482" y="1084373"/>
                <a:ext cx="163335" cy="2482449"/>
              </a:xfrm>
              <a:prstGeom prst="rect">
                <a:avLst/>
              </a:prstGeom>
              <a:noFill/>
            </p:spPr>
          </p:pic>
          <p:pic>
            <p:nvPicPr>
              <p:cNvPr id="21" name="Picture 4" descr="H:\PHD\PRIX-CLERMONT\PRESENTATION\bande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t="31656"/>
              <a:stretch>
                <a:fillRect/>
              </a:stretch>
            </p:blipFill>
            <p:spPr bwMode="auto">
              <a:xfrm rot="5400000">
                <a:off x="8214033" y="1477298"/>
                <a:ext cx="163335" cy="1696599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principe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2" descr="H:\PHD\PUBLICATIONS\ACCV2010\socp3d\ris\video_vincent\tp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8211" y="1708146"/>
            <a:ext cx="2827579" cy="236379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4551549"/>
            <a:ext cx="9144000" cy="16430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12" descr="H:\PHD\PUBLICATIONS\ACCV2010\socp3d\ris\video_vincent\img\00000001.png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349861" y="4616717"/>
            <a:ext cx="1891203" cy="1512962"/>
          </a:xfrm>
          <a:prstGeom prst="rect">
            <a:avLst/>
          </a:prstGeom>
          <a:noFill/>
        </p:spPr>
      </p:pic>
      <p:pic>
        <p:nvPicPr>
          <p:cNvPr id="7" name="Picture 13" descr="H:\PHD\PUBLICATIONS\ACCV2010\socp3d\ris\video_vincent\img\00000042.png"/>
          <p:cNvPicPr>
            <a:picLocks noChangeAspect="1" noChangeArrowheads="1"/>
          </p:cNvPicPr>
          <p:nvPr/>
        </p:nvPicPr>
        <p:blipFill>
          <a:blip r:embed="rId5" cstate="print">
            <a:lum/>
          </a:blip>
          <a:srcRect/>
          <a:stretch>
            <a:fillRect/>
          </a:stretch>
        </p:blipFill>
        <p:spPr bwMode="auto">
          <a:xfrm>
            <a:off x="2534105" y="4616717"/>
            <a:ext cx="1891203" cy="1512962"/>
          </a:xfrm>
          <a:prstGeom prst="rect">
            <a:avLst/>
          </a:prstGeom>
          <a:noFill/>
        </p:spPr>
      </p:pic>
      <p:pic>
        <p:nvPicPr>
          <p:cNvPr id="8" name="Picture 14" descr="H:\PHD\PUBLICATIONS\ACCV2010\socp3d\ris\video_vincent\img\00000089.png"/>
          <p:cNvPicPr>
            <a:picLocks noChangeAspect="1" noChangeArrowheads="1"/>
          </p:cNvPicPr>
          <p:nvPr/>
        </p:nvPicPr>
        <p:blipFill>
          <a:blip r:embed="rId6" cstate="print">
            <a:lum/>
          </a:blip>
          <a:srcRect/>
          <a:stretch>
            <a:fillRect/>
          </a:stretch>
        </p:blipFill>
        <p:spPr bwMode="auto">
          <a:xfrm>
            <a:off x="4718348" y="4616717"/>
            <a:ext cx="1891203" cy="1512962"/>
          </a:xfrm>
          <a:prstGeom prst="rect">
            <a:avLst/>
          </a:prstGeom>
          <a:noFill/>
        </p:spPr>
      </p:pic>
      <p:pic>
        <p:nvPicPr>
          <p:cNvPr id="9" name="Picture 15" descr="H:\PHD\PUBLICATIONS\ACCV2010\socp3d\ris\video_vincent\img\00000110.png"/>
          <p:cNvPicPr>
            <a:picLocks noChangeAspect="1" noChangeArrowheads="1"/>
          </p:cNvPicPr>
          <p:nvPr/>
        </p:nvPicPr>
        <p:blipFill>
          <a:blip r:embed="rId7" cstate="print">
            <a:lum/>
          </a:blip>
          <a:srcRect/>
          <a:stretch>
            <a:fillRect/>
          </a:stretch>
        </p:blipFill>
        <p:spPr bwMode="auto">
          <a:xfrm>
            <a:off x="6902590" y="4616717"/>
            <a:ext cx="1891203" cy="1512962"/>
          </a:xfrm>
          <a:prstGeom prst="rect">
            <a:avLst/>
          </a:prstGeom>
          <a:noFill/>
        </p:spPr>
      </p:pic>
      <p:pic>
        <p:nvPicPr>
          <p:cNvPr id="10" name="Picture 4" descr="H:\PHD\PRIX-CLERMONT\PRESENTATION\band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1159557" y="3300095"/>
            <a:ext cx="163335" cy="2482449"/>
          </a:xfrm>
          <a:prstGeom prst="rect">
            <a:avLst/>
          </a:prstGeom>
          <a:noFill/>
        </p:spPr>
      </p:pic>
      <p:pic>
        <p:nvPicPr>
          <p:cNvPr id="11" name="Picture 4" descr="H:\PHD\PRIX-CLERMONT\PRESENTATION\band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3642006" y="3300095"/>
            <a:ext cx="163335" cy="2482449"/>
          </a:xfrm>
          <a:prstGeom prst="rect">
            <a:avLst/>
          </a:prstGeom>
          <a:noFill/>
        </p:spPr>
      </p:pic>
      <p:pic>
        <p:nvPicPr>
          <p:cNvPr id="12" name="Picture 4" descr="H:\PHD\PRIX-CLERMONT\PRESENTATION\band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6124482" y="3300095"/>
            <a:ext cx="163335" cy="2482449"/>
          </a:xfrm>
          <a:prstGeom prst="rect">
            <a:avLst/>
          </a:prstGeom>
          <a:noFill/>
        </p:spPr>
      </p:pic>
      <p:pic>
        <p:nvPicPr>
          <p:cNvPr id="13" name="Picture 4" descr="H:\PHD\PRIX-CLERMONT\PRESENTATION\bande.png"/>
          <p:cNvPicPr>
            <a:picLocks noChangeAspect="1" noChangeArrowheads="1"/>
          </p:cNvPicPr>
          <p:nvPr/>
        </p:nvPicPr>
        <p:blipFill>
          <a:blip r:embed="rId8" cstate="print"/>
          <a:srcRect t="31656"/>
          <a:stretch>
            <a:fillRect/>
          </a:stretch>
        </p:blipFill>
        <p:spPr bwMode="auto">
          <a:xfrm rot="5400000">
            <a:off x="8214033" y="3693020"/>
            <a:ext cx="163335" cy="1696599"/>
          </a:xfrm>
          <a:prstGeom prst="rect">
            <a:avLst/>
          </a:prstGeom>
          <a:noFill/>
        </p:spPr>
      </p:pic>
      <p:grpSp>
        <p:nvGrpSpPr>
          <p:cNvPr id="14" name="Groupe 18"/>
          <p:cNvGrpSpPr/>
          <p:nvPr/>
        </p:nvGrpSpPr>
        <p:grpSpPr>
          <a:xfrm>
            <a:off x="0" y="6123185"/>
            <a:ext cx="9144000" cy="163335"/>
            <a:chOff x="0" y="2243930"/>
            <a:chExt cx="9144000" cy="163335"/>
          </a:xfrm>
        </p:grpSpPr>
        <p:pic>
          <p:nvPicPr>
            <p:cNvPr id="15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5400000">
              <a:off x="1159557" y="1084373"/>
              <a:ext cx="163335" cy="2482449"/>
            </a:xfrm>
            <a:prstGeom prst="rect">
              <a:avLst/>
            </a:prstGeom>
            <a:noFill/>
          </p:spPr>
        </p:pic>
        <p:pic>
          <p:nvPicPr>
            <p:cNvPr id="16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5400000">
              <a:off x="3642006" y="1084373"/>
              <a:ext cx="163335" cy="2482449"/>
            </a:xfrm>
            <a:prstGeom prst="rect">
              <a:avLst/>
            </a:prstGeom>
            <a:noFill/>
          </p:spPr>
        </p:pic>
        <p:pic>
          <p:nvPicPr>
            <p:cNvPr id="17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5400000">
              <a:off x="6124482" y="1084373"/>
              <a:ext cx="163335" cy="2482449"/>
            </a:xfrm>
            <a:prstGeom prst="rect">
              <a:avLst/>
            </a:prstGeom>
            <a:noFill/>
          </p:spPr>
        </p:pic>
        <p:pic>
          <p:nvPicPr>
            <p:cNvPr id="18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8" cstate="print"/>
            <a:srcRect t="31656"/>
            <a:stretch>
              <a:fillRect/>
            </a:stretch>
          </p:blipFill>
          <p:spPr bwMode="auto">
            <a:xfrm rot="5400000">
              <a:off x="8214033" y="1477298"/>
              <a:ext cx="163335" cy="1696599"/>
            </a:xfrm>
            <a:prstGeom prst="rect">
              <a:avLst/>
            </a:prstGeom>
            <a:noFill/>
          </p:spPr>
        </p:pic>
      </p:grpSp>
      <p:sp>
        <p:nvSpPr>
          <p:cNvPr id="19" name="Ellipse 18"/>
          <p:cNvSpPr/>
          <p:nvPr/>
        </p:nvSpPr>
        <p:spPr>
          <a:xfrm>
            <a:off x="3602344" y="2078344"/>
            <a:ext cx="232432" cy="2324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lipse 19"/>
          <p:cNvSpPr/>
          <p:nvPr/>
        </p:nvSpPr>
        <p:spPr>
          <a:xfrm>
            <a:off x="857224" y="5000636"/>
            <a:ext cx="133368" cy="13336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lipse 20"/>
          <p:cNvSpPr/>
          <p:nvPr/>
        </p:nvSpPr>
        <p:spPr>
          <a:xfrm>
            <a:off x="3100386" y="4959666"/>
            <a:ext cx="133368" cy="13336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llipse 21"/>
          <p:cNvSpPr/>
          <p:nvPr/>
        </p:nvSpPr>
        <p:spPr>
          <a:xfrm>
            <a:off x="5453070" y="4906314"/>
            <a:ext cx="133368" cy="13336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llipse 22"/>
          <p:cNvSpPr/>
          <p:nvPr/>
        </p:nvSpPr>
        <p:spPr>
          <a:xfrm>
            <a:off x="7708582" y="4936782"/>
            <a:ext cx="133368" cy="13336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llipse 23"/>
          <p:cNvSpPr/>
          <p:nvPr/>
        </p:nvSpPr>
        <p:spPr>
          <a:xfrm>
            <a:off x="5715950" y="2652710"/>
            <a:ext cx="232432" cy="23243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Ellipse 24"/>
          <p:cNvSpPr/>
          <p:nvPr/>
        </p:nvSpPr>
        <p:spPr>
          <a:xfrm>
            <a:off x="1631622" y="5198748"/>
            <a:ext cx="133368" cy="13336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Ellipse 25"/>
          <p:cNvSpPr/>
          <p:nvPr/>
        </p:nvSpPr>
        <p:spPr>
          <a:xfrm>
            <a:off x="3713806" y="5202544"/>
            <a:ext cx="133368" cy="13336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llipse 26"/>
          <p:cNvSpPr/>
          <p:nvPr/>
        </p:nvSpPr>
        <p:spPr>
          <a:xfrm>
            <a:off x="5763586" y="5172064"/>
            <a:ext cx="133368" cy="13336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Ellipse 27"/>
          <p:cNvSpPr/>
          <p:nvPr/>
        </p:nvSpPr>
        <p:spPr>
          <a:xfrm>
            <a:off x="7927666" y="5217784"/>
            <a:ext cx="133368" cy="13336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Ellipse 28"/>
          <p:cNvSpPr/>
          <p:nvPr/>
        </p:nvSpPr>
        <p:spPr>
          <a:xfrm>
            <a:off x="7836226" y="5629264"/>
            <a:ext cx="133368" cy="1333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llipse 29"/>
          <p:cNvSpPr/>
          <p:nvPr/>
        </p:nvSpPr>
        <p:spPr>
          <a:xfrm>
            <a:off x="5654024" y="5593052"/>
            <a:ext cx="133368" cy="1333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Ellipse 30"/>
          <p:cNvSpPr/>
          <p:nvPr/>
        </p:nvSpPr>
        <p:spPr>
          <a:xfrm>
            <a:off x="3636620" y="5620658"/>
            <a:ext cx="133368" cy="1333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Ellipse 31"/>
          <p:cNvSpPr/>
          <p:nvPr/>
        </p:nvSpPr>
        <p:spPr>
          <a:xfrm>
            <a:off x="1569700" y="5622546"/>
            <a:ext cx="133368" cy="1333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Ellipse 32"/>
          <p:cNvSpPr/>
          <p:nvPr/>
        </p:nvSpPr>
        <p:spPr>
          <a:xfrm>
            <a:off x="5482568" y="3919474"/>
            <a:ext cx="232432" cy="2324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llipse 33"/>
          <p:cNvSpPr/>
          <p:nvPr/>
        </p:nvSpPr>
        <p:spPr>
          <a:xfrm>
            <a:off x="7688560" y="5416806"/>
            <a:ext cx="133368" cy="13336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llipse 34"/>
          <p:cNvSpPr/>
          <p:nvPr/>
        </p:nvSpPr>
        <p:spPr>
          <a:xfrm>
            <a:off x="5428254" y="5373928"/>
            <a:ext cx="133368" cy="13336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llipse 35"/>
          <p:cNvSpPr/>
          <p:nvPr/>
        </p:nvSpPr>
        <p:spPr>
          <a:xfrm>
            <a:off x="3046044" y="5407250"/>
            <a:ext cx="133368" cy="13336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Ellipse 36"/>
          <p:cNvSpPr/>
          <p:nvPr/>
        </p:nvSpPr>
        <p:spPr>
          <a:xfrm>
            <a:off x="796248" y="5394852"/>
            <a:ext cx="133368" cy="13336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Ellipse 37"/>
          <p:cNvSpPr/>
          <p:nvPr/>
        </p:nvSpPr>
        <p:spPr>
          <a:xfrm>
            <a:off x="3329896" y="3242200"/>
            <a:ext cx="232432" cy="2324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principe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2" descr="H:\PHD\PUBLICATIONS\ACCV2010\socp3d\ris\video_vincent\tp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099" y="4143380"/>
            <a:ext cx="2827579" cy="2363796"/>
          </a:xfrm>
          <a:prstGeom prst="rect">
            <a:avLst/>
          </a:prstGeom>
          <a:noFill/>
        </p:spPr>
      </p:pic>
      <p:grpSp>
        <p:nvGrpSpPr>
          <p:cNvPr id="5" name="Groupe 4"/>
          <p:cNvGrpSpPr/>
          <p:nvPr/>
        </p:nvGrpSpPr>
        <p:grpSpPr>
          <a:xfrm>
            <a:off x="5516299" y="4006120"/>
            <a:ext cx="2969876" cy="2482449"/>
            <a:chOff x="4980169" y="1714488"/>
            <a:chExt cx="2969876" cy="2482449"/>
          </a:xfrm>
          <a:scene3d>
            <a:camera prst="perspectiveHeroicExtremeRightFacing" fov="5700000">
              <a:rot lat="794993" lon="18982285" rev="20931118"/>
            </a:camera>
            <a:lightRig rig="threePt" dir="t"/>
          </a:scene3d>
        </p:grpSpPr>
        <p:sp>
          <p:nvSpPr>
            <p:cNvPr id="6" name="Rectangle 5"/>
            <p:cNvSpPr/>
            <p:nvPr/>
          </p:nvSpPr>
          <p:spPr>
            <a:xfrm>
              <a:off x="5026028" y="1714488"/>
              <a:ext cx="2857520" cy="24812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13" descr="H:\PHD\PUBLICATIONS\ACCV2010\socp3d\ris\video_vincent\img\00000042.png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266390" y="1898430"/>
              <a:ext cx="2397433" cy="2114564"/>
            </a:xfrm>
            <a:prstGeom prst="rect">
              <a:avLst/>
            </a:prstGeom>
            <a:noFill/>
            <a:sp3d/>
          </p:spPr>
        </p:pic>
        <p:pic>
          <p:nvPicPr>
            <p:cNvPr id="8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80169" y="1714488"/>
              <a:ext cx="163335" cy="2482449"/>
            </a:xfrm>
            <a:prstGeom prst="rect">
              <a:avLst/>
            </a:prstGeom>
            <a:noFill/>
            <a:sp3d/>
          </p:spPr>
        </p:pic>
        <p:pic>
          <p:nvPicPr>
            <p:cNvPr id="9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86710" y="1714488"/>
              <a:ext cx="163335" cy="2482449"/>
            </a:xfrm>
            <a:prstGeom prst="rect">
              <a:avLst/>
            </a:prstGeom>
            <a:noFill/>
            <a:sp3d/>
          </p:spPr>
        </p:pic>
      </p:grpSp>
      <p:sp>
        <p:nvSpPr>
          <p:cNvPr id="10" name="Ellipse 9"/>
          <p:cNvSpPr/>
          <p:nvPr/>
        </p:nvSpPr>
        <p:spPr>
          <a:xfrm>
            <a:off x="7345973" y="4670493"/>
            <a:ext cx="182100" cy="1821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672851" y="5072074"/>
            <a:ext cx="232432" cy="2324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/>
          <p:cNvSpPr/>
          <p:nvPr/>
        </p:nvSpPr>
        <p:spPr>
          <a:xfrm>
            <a:off x="2914514" y="4185666"/>
            <a:ext cx="232432" cy="2324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6474031" y="5053592"/>
            <a:ext cx="182100" cy="1821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principe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Picture 2" descr="H:\PHD\PUBLICATIONS\ACCV2010\socp3d\ris\video_vincent\tp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099" y="4143380"/>
            <a:ext cx="2827579" cy="2363796"/>
          </a:xfrm>
          <a:prstGeom prst="rect">
            <a:avLst/>
          </a:prstGeom>
          <a:noFill/>
        </p:spPr>
      </p:pic>
      <p:grpSp>
        <p:nvGrpSpPr>
          <p:cNvPr id="5" name="Groupe 45"/>
          <p:cNvGrpSpPr/>
          <p:nvPr/>
        </p:nvGrpSpPr>
        <p:grpSpPr>
          <a:xfrm>
            <a:off x="5516299" y="4006120"/>
            <a:ext cx="2969876" cy="2482449"/>
            <a:chOff x="4980169" y="1714488"/>
            <a:chExt cx="2969876" cy="2482449"/>
          </a:xfrm>
          <a:scene3d>
            <a:camera prst="perspectiveHeroicExtremeRightFacing" fov="5700000">
              <a:rot lat="794993" lon="18982285" rev="20931118"/>
            </a:camera>
            <a:lightRig rig="threePt" dir="t"/>
          </a:scene3d>
        </p:grpSpPr>
        <p:sp>
          <p:nvSpPr>
            <p:cNvPr id="6" name="Rectangle 5"/>
            <p:cNvSpPr/>
            <p:nvPr/>
          </p:nvSpPr>
          <p:spPr>
            <a:xfrm>
              <a:off x="5026028" y="1714488"/>
              <a:ext cx="2857520" cy="24812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13" descr="H:\PHD\PUBLICATIONS\ACCV2010\socp3d\ris\video_vincent\img\00000042.png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266390" y="1898430"/>
              <a:ext cx="2397433" cy="2114564"/>
            </a:xfrm>
            <a:prstGeom prst="rect">
              <a:avLst/>
            </a:prstGeom>
            <a:noFill/>
            <a:sp3d/>
          </p:spPr>
        </p:pic>
        <p:pic>
          <p:nvPicPr>
            <p:cNvPr id="8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80169" y="1714488"/>
              <a:ext cx="163335" cy="2482449"/>
            </a:xfrm>
            <a:prstGeom prst="rect">
              <a:avLst/>
            </a:prstGeom>
            <a:noFill/>
            <a:sp3d/>
          </p:spPr>
        </p:pic>
        <p:pic>
          <p:nvPicPr>
            <p:cNvPr id="9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86710" y="1714488"/>
              <a:ext cx="163335" cy="2482449"/>
            </a:xfrm>
            <a:prstGeom prst="rect">
              <a:avLst/>
            </a:prstGeom>
            <a:noFill/>
            <a:sp3d/>
          </p:spPr>
        </p:pic>
      </p:grpSp>
      <p:cxnSp>
        <p:nvCxnSpPr>
          <p:cNvPr id="10" name="Connecteur droit 9"/>
          <p:cNvCxnSpPr/>
          <p:nvPr/>
        </p:nvCxnSpPr>
        <p:spPr>
          <a:xfrm rot="10800000">
            <a:off x="1658647" y="2291608"/>
            <a:ext cx="7143800" cy="4143406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rot="16200000" flipV="1">
            <a:off x="4224454" y="1857019"/>
            <a:ext cx="5055251" cy="410073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7345973" y="4670493"/>
            <a:ext cx="182100" cy="1821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8676180" y="6318734"/>
            <a:ext cx="182100" cy="1821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/>
          <p:cNvSpPr/>
          <p:nvPr/>
        </p:nvSpPr>
        <p:spPr>
          <a:xfrm>
            <a:off x="672851" y="5072074"/>
            <a:ext cx="232432" cy="2324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/>
          <p:cNvSpPr/>
          <p:nvPr/>
        </p:nvSpPr>
        <p:spPr>
          <a:xfrm>
            <a:off x="2914514" y="4185666"/>
            <a:ext cx="232432" cy="2324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/>
          <p:cNvSpPr/>
          <p:nvPr/>
        </p:nvSpPr>
        <p:spPr>
          <a:xfrm>
            <a:off x="6474031" y="5053592"/>
            <a:ext cx="182100" cy="1821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principe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" name="Picture 2" descr="H:\PHD\PUBLICATIONS\ACCV2010\socp3d\ris\video_vincent\tp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099" y="4143380"/>
            <a:ext cx="2827579" cy="2363796"/>
          </a:xfrm>
          <a:prstGeom prst="rect">
            <a:avLst/>
          </a:prstGeom>
          <a:noFill/>
        </p:spPr>
      </p:pic>
      <p:grpSp>
        <p:nvGrpSpPr>
          <p:cNvPr id="5" name="Groupe 45"/>
          <p:cNvGrpSpPr/>
          <p:nvPr/>
        </p:nvGrpSpPr>
        <p:grpSpPr>
          <a:xfrm>
            <a:off x="5516299" y="4006120"/>
            <a:ext cx="2969876" cy="2482449"/>
            <a:chOff x="4980169" y="1714488"/>
            <a:chExt cx="2969876" cy="2482449"/>
          </a:xfrm>
          <a:scene3d>
            <a:camera prst="perspectiveHeroicExtremeRightFacing" fov="5700000">
              <a:rot lat="794993" lon="18982285" rev="20931118"/>
            </a:camera>
            <a:lightRig rig="threePt" dir="t"/>
          </a:scene3d>
        </p:grpSpPr>
        <p:sp>
          <p:nvSpPr>
            <p:cNvPr id="6" name="Rectangle 5"/>
            <p:cNvSpPr/>
            <p:nvPr/>
          </p:nvSpPr>
          <p:spPr>
            <a:xfrm>
              <a:off x="5026028" y="1714488"/>
              <a:ext cx="2857520" cy="24812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13" descr="H:\PHD\PUBLICATIONS\ACCV2010\socp3d\ris\video_vincent\img\00000042.png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266390" y="1898430"/>
              <a:ext cx="2397433" cy="2114564"/>
            </a:xfrm>
            <a:prstGeom prst="rect">
              <a:avLst/>
            </a:prstGeom>
            <a:noFill/>
            <a:sp3d/>
          </p:spPr>
        </p:pic>
        <p:pic>
          <p:nvPicPr>
            <p:cNvPr id="8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80169" y="1714488"/>
              <a:ext cx="163335" cy="2482449"/>
            </a:xfrm>
            <a:prstGeom prst="rect">
              <a:avLst/>
            </a:prstGeom>
            <a:noFill/>
            <a:sp3d/>
          </p:spPr>
        </p:pic>
        <p:pic>
          <p:nvPicPr>
            <p:cNvPr id="9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86710" y="1714488"/>
              <a:ext cx="163335" cy="2482449"/>
            </a:xfrm>
            <a:prstGeom prst="rect">
              <a:avLst/>
            </a:prstGeom>
            <a:noFill/>
            <a:sp3d/>
          </p:spPr>
        </p:pic>
      </p:grpSp>
      <p:cxnSp>
        <p:nvCxnSpPr>
          <p:cNvPr id="10" name="Connecteur droit 9"/>
          <p:cNvCxnSpPr/>
          <p:nvPr/>
        </p:nvCxnSpPr>
        <p:spPr>
          <a:xfrm rot="10800000">
            <a:off x="1658647" y="2291608"/>
            <a:ext cx="7143800" cy="4143406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rot="16200000" flipV="1">
            <a:off x="4224454" y="1857019"/>
            <a:ext cx="5055251" cy="410073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7345973" y="4670493"/>
            <a:ext cx="182100" cy="1821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8676180" y="6318734"/>
            <a:ext cx="182100" cy="1821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/>
          <p:cNvSpPr/>
          <p:nvPr/>
        </p:nvSpPr>
        <p:spPr>
          <a:xfrm>
            <a:off x="672851" y="5072074"/>
            <a:ext cx="232432" cy="2324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/>
          <p:cNvSpPr/>
          <p:nvPr/>
        </p:nvSpPr>
        <p:spPr>
          <a:xfrm>
            <a:off x="2914514" y="4185666"/>
            <a:ext cx="232432" cy="2324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/>
          <p:cNvSpPr/>
          <p:nvPr/>
        </p:nvSpPr>
        <p:spPr>
          <a:xfrm>
            <a:off x="5301985" y="2148732"/>
            <a:ext cx="182100" cy="1821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lipse 16"/>
          <p:cNvSpPr/>
          <p:nvPr/>
        </p:nvSpPr>
        <p:spPr>
          <a:xfrm>
            <a:off x="6474031" y="5053592"/>
            <a:ext cx="182100" cy="1821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principe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Picture 2" descr="H:\PHD\PUBLICATIONS\ACCV2010\socp3d\ris\video_vincent\tp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099" y="4143380"/>
            <a:ext cx="2827579" cy="2363796"/>
          </a:xfrm>
          <a:prstGeom prst="rect">
            <a:avLst/>
          </a:prstGeom>
          <a:noFill/>
        </p:spPr>
      </p:pic>
      <p:grpSp>
        <p:nvGrpSpPr>
          <p:cNvPr id="5" name="Groupe 45"/>
          <p:cNvGrpSpPr/>
          <p:nvPr/>
        </p:nvGrpSpPr>
        <p:grpSpPr>
          <a:xfrm>
            <a:off x="5516299" y="4006120"/>
            <a:ext cx="2969876" cy="2482449"/>
            <a:chOff x="4980169" y="1714488"/>
            <a:chExt cx="2969876" cy="2482449"/>
          </a:xfrm>
          <a:scene3d>
            <a:camera prst="perspectiveHeroicExtremeRightFacing" fov="5700000">
              <a:rot lat="794993" lon="18982285" rev="20931118"/>
            </a:camera>
            <a:lightRig rig="threePt" dir="t"/>
          </a:scene3d>
        </p:grpSpPr>
        <p:sp>
          <p:nvSpPr>
            <p:cNvPr id="6" name="Rectangle 5"/>
            <p:cNvSpPr/>
            <p:nvPr/>
          </p:nvSpPr>
          <p:spPr>
            <a:xfrm>
              <a:off x="5026028" y="1714488"/>
              <a:ext cx="2857520" cy="24812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13" descr="H:\PHD\PUBLICATIONS\ACCV2010\socp3d\ris\video_vincent\img\00000042.png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266390" y="1898430"/>
              <a:ext cx="2397433" cy="2114564"/>
            </a:xfrm>
            <a:prstGeom prst="rect">
              <a:avLst/>
            </a:prstGeom>
            <a:noFill/>
            <a:sp3d/>
          </p:spPr>
        </p:pic>
        <p:pic>
          <p:nvPicPr>
            <p:cNvPr id="8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80169" y="1714488"/>
              <a:ext cx="163335" cy="2482449"/>
            </a:xfrm>
            <a:prstGeom prst="rect">
              <a:avLst/>
            </a:prstGeom>
            <a:noFill/>
            <a:sp3d/>
          </p:spPr>
        </p:pic>
        <p:pic>
          <p:nvPicPr>
            <p:cNvPr id="9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86710" y="1714488"/>
              <a:ext cx="163335" cy="2482449"/>
            </a:xfrm>
            <a:prstGeom prst="rect">
              <a:avLst/>
            </a:prstGeom>
            <a:noFill/>
            <a:sp3d/>
          </p:spPr>
        </p:pic>
      </p:grpSp>
      <p:cxnSp>
        <p:nvCxnSpPr>
          <p:cNvPr id="10" name="Connecteur droit 9"/>
          <p:cNvCxnSpPr/>
          <p:nvPr/>
        </p:nvCxnSpPr>
        <p:spPr>
          <a:xfrm rot="10800000">
            <a:off x="1658647" y="2291608"/>
            <a:ext cx="7143800" cy="4143406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rot="16200000" flipV="1">
            <a:off x="4224454" y="1857019"/>
            <a:ext cx="5055251" cy="410073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7345973" y="4670493"/>
            <a:ext cx="182100" cy="1821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8676180" y="6318734"/>
            <a:ext cx="182100" cy="1821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720476" y="4323397"/>
            <a:ext cx="2255207" cy="894672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672851" y="5072074"/>
            <a:ext cx="232432" cy="2324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/>
          <p:cNvSpPr/>
          <p:nvPr/>
        </p:nvSpPr>
        <p:spPr>
          <a:xfrm>
            <a:off x="2914514" y="4185666"/>
            <a:ext cx="232432" cy="2324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/>
          <p:cNvSpPr txBox="1"/>
          <p:nvPr/>
        </p:nvSpPr>
        <p:spPr>
          <a:xfrm>
            <a:off x="1244355" y="4286256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15 cm</a:t>
            </a:r>
            <a:endParaRPr lang="en-US" sz="2400" b="1" dirty="0"/>
          </a:p>
        </p:txBody>
      </p:sp>
      <p:sp>
        <p:nvSpPr>
          <p:cNvPr id="18" name="Ellipse 17"/>
          <p:cNvSpPr/>
          <p:nvPr/>
        </p:nvSpPr>
        <p:spPr>
          <a:xfrm>
            <a:off x="5301985" y="2148732"/>
            <a:ext cx="182100" cy="1821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lipse 18"/>
          <p:cNvSpPr/>
          <p:nvPr/>
        </p:nvSpPr>
        <p:spPr>
          <a:xfrm>
            <a:off x="6474031" y="5053592"/>
            <a:ext cx="182100" cy="1821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principe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2" descr="H:\PHD\PUBLICATIONS\ACCV2010\socp3d\ris\video_vincent\tp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099" y="4143380"/>
            <a:ext cx="2827579" cy="2363796"/>
          </a:xfrm>
          <a:prstGeom prst="rect">
            <a:avLst/>
          </a:prstGeom>
          <a:noFill/>
        </p:spPr>
      </p:pic>
      <p:grpSp>
        <p:nvGrpSpPr>
          <p:cNvPr id="5" name="Groupe 45"/>
          <p:cNvGrpSpPr/>
          <p:nvPr/>
        </p:nvGrpSpPr>
        <p:grpSpPr>
          <a:xfrm>
            <a:off x="5516299" y="4006120"/>
            <a:ext cx="2969876" cy="2482449"/>
            <a:chOff x="4980169" y="1714488"/>
            <a:chExt cx="2969876" cy="2482449"/>
          </a:xfrm>
          <a:scene3d>
            <a:camera prst="perspectiveHeroicExtremeRightFacing" fov="5700000">
              <a:rot lat="794993" lon="18982285" rev="20931118"/>
            </a:camera>
            <a:lightRig rig="threePt" dir="t"/>
          </a:scene3d>
        </p:grpSpPr>
        <p:sp>
          <p:nvSpPr>
            <p:cNvPr id="6" name="Rectangle 5"/>
            <p:cNvSpPr/>
            <p:nvPr/>
          </p:nvSpPr>
          <p:spPr>
            <a:xfrm>
              <a:off x="5026028" y="1714488"/>
              <a:ext cx="2857520" cy="24812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13" descr="H:\PHD\PUBLICATIONS\ACCV2010\socp3d\ris\video_vincent\img\00000042.png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266390" y="1898430"/>
              <a:ext cx="2397433" cy="2114564"/>
            </a:xfrm>
            <a:prstGeom prst="rect">
              <a:avLst/>
            </a:prstGeom>
            <a:noFill/>
            <a:sp3d/>
          </p:spPr>
        </p:pic>
        <p:pic>
          <p:nvPicPr>
            <p:cNvPr id="8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80169" y="1714488"/>
              <a:ext cx="163335" cy="2482449"/>
            </a:xfrm>
            <a:prstGeom prst="rect">
              <a:avLst/>
            </a:prstGeom>
            <a:noFill/>
            <a:sp3d/>
          </p:spPr>
        </p:pic>
        <p:pic>
          <p:nvPicPr>
            <p:cNvPr id="9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86710" y="1714488"/>
              <a:ext cx="163335" cy="2482449"/>
            </a:xfrm>
            <a:prstGeom prst="rect">
              <a:avLst/>
            </a:prstGeom>
            <a:noFill/>
            <a:sp3d/>
          </p:spPr>
        </p:pic>
      </p:grpSp>
      <p:cxnSp>
        <p:nvCxnSpPr>
          <p:cNvPr id="10" name="Connecteur droit 9"/>
          <p:cNvCxnSpPr/>
          <p:nvPr/>
        </p:nvCxnSpPr>
        <p:spPr>
          <a:xfrm rot="10800000">
            <a:off x="1658647" y="2291608"/>
            <a:ext cx="7143800" cy="4143406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rot="16200000" flipV="1">
            <a:off x="4224454" y="1857019"/>
            <a:ext cx="5055251" cy="410073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7345973" y="4670493"/>
            <a:ext cx="182100" cy="1821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8676180" y="6318734"/>
            <a:ext cx="182100" cy="1821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720476" y="4323397"/>
            <a:ext cx="2255207" cy="894672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672851" y="5072074"/>
            <a:ext cx="232432" cy="2324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/>
          <p:cNvSpPr/>
          <p:nvPr/>
        </p:nvSpPr>
        <p:spPr>
          <a:xfrm>
            <a:off x="2914514" y="4185666"/>
            <a:ext cx="232432" cy="2324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/>
          <p:cNvSpPr txBox="1"/>
          <p:nvPr/>
        </p:nvSpPr>
        <p:spPr>
          <a:xfrm>
            <a:off x="1244355" y="4286256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15 cm</a:t>
            </a:r>
            <a:endParaRPr lang="en-US" sz="2400" b="1" dirty="0"/>
          </a:p>
        </p:txBody>
      </p:sp>
      <p:cxnSp>
        <p:nvCxnSpPr>
          <p:cNvPr id="18" name="Connecteur droit 17"/>
          <p:cNvCxnSpPr/>
          <p:nvPr/>
        </p:nvCxnSpPr>
        <p:spPr>
          <a:xfrm flipV="1">
            <a:off x="2658779" y="2228743"/>
            <a:ext cx="2724179" cy="63436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344584" y="2082056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15 cm</a:t>
            </a:r>
            <a:endParaRPr lang="en-US" sz="2400" b="1" dirty="0"/>
          </a:p>
        </p:txBody>
      </p:sp>
      <p:sp>
        <p:nvSpPr>
          <p:cNvPr id="20" name="Ellipse 19"/>
          <p:cNvSpPr/>
          <p:nvPr/>
        </p:nvSpPr>
        <p:spPr>
          <a:xfrm>
            <a:off x="5301985" y="2148732"/>
            <a:ext cx="182100" cy="1821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lipse 20"/>
          <p:cNvSpPr/>
          <p:nvPr/>
        </p:nvSpPr>
        <p:spPr>
          <a:xfrm>
            <a:off x="2564005" y="2781867"/>
            <a:ext cx="182100" cy="1821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llipse 21"/>
          <p:cNvSpPr/>
          <p:nvPr/>
        </p:nvSpPr>
        <p:spPr>
          <a:xfrm>
            <a:off x="6474031" y="5053592"/>
            <a:ext cx="182100" cy="1821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principe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Picture 2" descr="H:\PHD\PUBLICATIONS\ACCV2010\socp3d\ris\video_vincent\tp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099" y="4143380"/>
            <a:ext cx="2827579" cy="2363796"/>
          </a:xfrm>
          <a:prstGeom prst="rect">
            <a:avLst/>
          </a:prstGeom>
          <a:noFill/>
        </p:spPr>
      </p:pic>
      <p:grpSp>
        <p:nvGrpSpPr>
          <p:cNvPr id="5" name="Groupe 45"/>
          <p:cNvGrpSpPr/>
          <p:nvPr/>
        </p:nvGrpSpPr>
        <p:grpSpPr>
          <a:xfrm>
            <a:off x="5516299" y="4006120"/>
            <a:ext cx="2969876" cy="2482449"/>
            <a:chOff x="4980169" y="1714488"/>
            <a:chExt cx="2969876" cy="2482449"/>
          </a:xfrm>
          <a:scene3d>
            <a:camera prst="perspectiveHeroicExtremeRightFacing" fov="5700000">
              <a:rot lat="794993" lon="18982285" rev="20931118"/>
            </a:camera>
            <a:lightRig rig="threePt" dir="t"/>
          </a:scene3d>
        </p:grpSpPr>
        <p:sp>
          <p:nvSpPr>
            <p:cNvPr id="6" name="Rectangle 5"/>
            <p:cNvSpPr/>
            <p:nvPr/>
          </p:nvSpPr>
          <p:spPr>
            <a:xfrm>
              <a:off x="5026028" y="1714488"/>
              <a:ext cx="2857520" cy="24812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13" descr="H:\PHD\PUBLICATIONS\ACCV2010\socp3d\ris\video_vincent\img\00000042.png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266390" y="1898430"/>
              <a:ext cx="2397433" cy="2114564"/>
            </a:xfrm>
            <a:prstGeom prst="rect">
              <a:avLst/>
            </a:prstGeom>
            <a:noFill/>
            <a:sp3d/>
          </p:spPr>
        </p:pic>
        <p:pic>
          <p:nvPicPr>
            <p:cNvPr id="8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80169" y="1714488"/>
              <a:ext cx="163335" cy="2482449"/>
            </a:xfrm>
            <a:prstGeom prst="rect">
              <a:avLst/>
            </a:prstGeom>
            <a:noFill/>
            <a:sp3d/>
          </p:spPr>
        </p:pic>
        <p:pic>
          <p:nvPicPr>
            <p:cNvPr id="9" name="Picture 4" descr="H:\PHD\PRIX-CLERMONT\PRESENTATION\bande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86710" y="1714488"/>
              <a:ext cx="163335" cy="2482449"/>
            </a:xfrm>
            <a:prstGeom prst="rect">
              <a:avLst/>
            </a:prstGeom>
            <a:noFill/>
            <a:sp3d/>
          </p:spPr>
        </p:pic>
      </p:grpSp>
      <p:cxnSp>
        <p:nvCxnSpPr>
          <p:cNvPr id="10" name="Connecteur droit 9"/>
          <p:cNvCxnSpPr/>
          <p:nvPr/>
        </p:nvCxnSpPr>
        <p:spPr>
          <a:xfrm rot="10800000">
            <a:off x="1658647" y="2291608"/>
            <a:ext cx="7143800" cy="4143406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rot="16200000" flipV="1">
            <a:off x="4224454" y="1857019"/>
            <a:ext cx="5055251" cy="410073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7345973" y="4670493"/>
            <a:ext cx="182100" cy="1821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8676180" y="6318734"/>
            <a:ext cx="182100" cy="1821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720476" y="4323397"/>
            <a:ext cx="2255207" cy="894672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672851" y="5072074"/>
            <a:ext cx="232432" cy="2324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/>
          <p:cNvSpPr/>
          <p:nvPr/>
        </p:nvSpPr>
        <p:spPr>
          <a:xfrm>
            <a:off x="2914514" y="4185666"/>
            <a:ext cx="232432" cy="2324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/>
          <p:cNvSpPr txBox="1"/>
          <p:nvPr/>
        </p:nvSpPr>
        <p:spPr>
          <a:xfrm>
            <a:off x="1244355" y="4286256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15 cm</a:t>
            </a:r>
            <a:endParaRPr lang="en-US" sz="2400" b="1" dirty="0"/>
          </a:p>
        </p:txBody>
      </p:sp>
      <p:cxnSp>
        <p:nvCxnSpPr>
          <p:cNvPr id="18" name="Connecteur droit 17"/>
          <p:cNvCxnSpPr/>
          <p:nvPr/>
        </p:nvCxnSpPr>
        <p:spPr>
          <a:xfrm flipV="1">
            <a:off x="2658779" y="2228743"/>
            <a:ext cx="2724179" cy="63436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344584" y="2082056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15 cm</a:t>
            </a:r>
            <a:endParaRPr lang="en-US" sz="2400" b="1" dirty="0"/>
          </a:p>
        </p:txBody>
      </p:sp>
      <p:sp>
        <p:nvSpPr>
          <p:cNvPr id="20" name="Forme libre 19"/>
          <p:cNvSpPr/>
          <p:nvPr/>
        </p:nvSpPr>
        <p:spPr>
          <a:xfrm>
            <a:off x="3973244" y="2229704"/>
            <a:ext cx="1409700" cy="1390650"/>
          </a:xfrm>
          <a:custGeom>
            <a:avLst/>
            <a:gdLst>
              <a:gd name="connsiteX0" fmla="*/ 1409700 w 1409700"/>
              <a:gd name="connsiteY0" fmla="*/ 0 h 1390650"/>
              <a:gd name="connsiteX1" fmla="*/ 628650 w 1409700"/>
              <a:gd name="connsiteY1" fmla="*/ 485775 h 1390650"/>
              <a:gd name="connsiteX2" fmla="*/ 504825 w 1409700"/>
              <a:gd name="connsiteY2" fmla="*/ 981075 h 1390650"/>
              <a:gd name="connsiteX3" fmla="*/ 0 w 1409700"/>
              <a:gd name="connsiteY3" fmla="*/ 1390650 h 1390650"/>
              <a:gd name="connsiteX0" fmla="*/ 1409700 w 1409700"/>
              <a:gd name="connsiteY0" fmla="*/ 0 h 1390650"/>
              <a:gd name="connsiteX1" fmla="*/ 738189 w 1409700"/>
              <a:gd name="connsiteY1" fmla="*/ 366718 h 1390650"/>
              <a:gd name="connsiteX2" fmla="*/ 504825 w 1409700"/>
              <a:gd name="connsiteY2" fmla="*/ 981075 h 1390650"/>
              <a:gd name="connsiteX3" fmla="*/ 0 w 1409700"/>
              <a:gd name="connsiteY3" fmla="*/ 1390650 h 139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9700" h="1390650">
                <a:moveTo>
                  <a:pt x="1409700" y="0"/>
                </a:moveTo>
                <a:cubicBezTo>
                  <a:pt x="1094581" y="161131"/>
                  <a:pt x="889002" y="203206"/>
                  <a:pt x="738189" y="366718"/>
                </a:cubicBezTo>
                <a:cubicBezTo>
                  <a:pt x="587377" y="530231"/>
                  <a:pt x="627856" y="810420"/>
                  <a:pt x="504825" y="981075"/>
                </a:cubicBezTo>
                <a:cubicBezTo>
                  <a:pt x="381794" y="1151730"/>
                  <a:pt x="200025" y="1261268"/>
                  <a:pt x="0" y="139065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lipse 20"/>
          <p:cNvSpPr/>
          <p:nvPr/>
        </p:nvSpPr>
        <p:spPr>
          <a:xfrm>
            <a:off x="5301985" y="2148732"/>
            <a:ext cx="182100" cy="1821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cteur droit 21"/>
          <p:cNvCxnSpPr/>
          <p:nvPr/>
        </p:nvCxnSpPr>
        <p:spPr>
          <a:xfrm rot="10800000">
            <a:off x="2649270" y="2858354"/>
            <a:ext cx="3933825" cy="228600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llipse 22"/>
          <p:cNvSpPr/>
          <p:nvPr/>
        </p:nvSpPr>
        <p:spPr>
          <a:xfrm>
            <a:off x="2564005" y="2781867"/>
            <a:ext cx="182100" cy="1821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llipse 23"/>
          <p:cNvSpPr/>
          <p:nvPr/>
        </p:nvSpPr>
        <p:spPr>
          <a:xfrm>
            <a:off x="6474031" y="5053592"/>
            <a:ext cx="182100" cy="1821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Ellipse 24"/>
          <p:cNvSpPr/>
          <p:nvPr/>
        </p:nvSpPr>
        <p:spPr>
          <a:xfrm>
            <a:off x="3878469" y="3539108"/>
            <a:ext cx="182100" cy="1821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5741" y="1214422"/>
            <a:ext cx="8472518" cy="1422490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 smtClean="0"/>
              <a:t>Reconstruire une surface 3D déformable</a:t>
            </a:r>
          </a:p>
          <a:p>
            <a:pPr marL="0" indent="0" algn="ctr">
              <a:buNone/>
            </a:pPr>
            <a:r>
              <a:rPr lang="fr-FR" dirty="0" smtClean="0"/>
              <a:t>à partir d’une vidéo monoculaire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Objectif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img_re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331640" y="2960561"/>
            <a:ext cx="2736304" cy="2412655"/>
          </a:xfrm>
          <a:prstGeom prst="rect">
            <a:avLst/>
          </a:prstGeom>
        </p:spPr>
      </p:pic>
      <p:pic>
        <p:nvPicPr>
          <p:cNvPr id="7" name="b2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5194937" y="2969097"/>
            <a:ext cx="2617423" cy="2398086"/>
          </a:xfrm>
          <a:prstGeom prst="rect">
            <a:avLst/>
          </a:prstGeom>
        </p:spPr>
      </p:pic>
      <p:grpSp>
        <p:nvGrpSpPr>
          <p:cNvPr id="11" name="Groupe 10"/>
          <p:cNvGrpSpPr/>
          <p:nvPr/>
        </p:nvGrpSpPr>
        <p:grpSpPr>
          <a:xfrm>
            <a:off x="971600" y="6021288"/>
            <a:ext cx="7200800" cy="692696"/>
            <a:chOff x="1115616" y="6165304"/>
            <a:chExt cx="7200800" cy="692696"/>
          </a:xfrm>
        </p:grpSpPr>
        <p:sp>
          <p:nvSpPr>
            <p:cNvPr id="8" name="ZoneTexte 7"/>
            <p:cNvSpPr txBox="1"/>
            <p:nvPr/>
          </p:nvSpPr>
          <p:spPr>
            <a:xfrm>
              <a:off x="1169876" y="6165304"/>
              <a:ext cx="7092280" cy="692696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fr-FR" sz="2000" b="1" dirty="0" err="1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Monocular</a:t>
              </a:r>
              <a:r>
                <a:rPr lang="fr-FR" sz="2000" b="1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 Template-</a:t>
              </a:r>
              <a:r>
                <a:rPr lang="fr-FR" sz="2000" b="1" dirty="0" err="1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based</a:t>
              </a:r>
              <a:r>
                <a:rPr lang="fr-FR" sz="2000" b="1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 Reconstruction of </a:t>
              </a:r>
              <a:r>
                <a:rPr lang="fr-FR" sz="2000" b="1" dirty="0" err="1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Smooth</a:t>
              </a:r>
              <a:r>
                <a:rPr lang="fr-FR" sz="2000" b="1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 and Inextensible Surfaces</a:t>
              </a:r>
            </a:p>
            <a:p>
              <a:pPr algn="ctr">
                <a:spcBef>
                  <a:spcPct val="0"/>
                </a:spcBef>
              </a:pPr>
              <a:r>
                <a:rPr lang="fr-FR" sz="2000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F. Brunet, R. Hartley, A. Bartoli, N. </a:t>
              </a:r>
              <a:r>
                <a:rPr lang="fr-FR" sz="2000" dirty="0" err="1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Navab</a:t>
              </a:r>
              <a:r>
                <a:rPr lang="fr-FR" sz="2000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, R. </a:t>
              </a:r>
              <a:r>
                <a:rPr lang="fr-FR" sz="2000" dirty="0" err="1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Malgouyres</a:t>
              </a:r>
              <a:endParaRPr lang="fr-FR" sz="2000" dirty="0" smtClean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endParaRPr>
            </a:p>
            <a:p>
              <a:pPr algn="ctr">
                <a:spcBef>
                  <a:spcPct val="0"/>
                </a:spcBef>
              </a:pPr>
              <a:r>
                <a:rPr lang="fr-FR" sz="2000" i="1" dirty="0" err="1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Tenth</a:t>
              </a:r>
              <a:r>
                <a:rPr lang="fr-FR" sz="2000" i="1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 </a:t>
              </a:r>
              <a:r>
                <a:rPr lang="fr-FR" sz="2000" i="1" dirty="0" err="1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Asian</a:t>
              </a:r>
              <a:r>
                <a:rPr lang="fr-FR" sz="2000" i="1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 </a:t>
              </a:r>
              <a:r>
                <a:rPr lang="fr-FR" sz="2000" i="1" dirty="0" err="1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Conference</a:t>
              </a:r>
              <a:r>
                <a:rPr lang="fr-FR" sz="2000" i="1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 on Computer Vision (ACCV),</a:t>
              </a:r>
              <a:r>
                <a:rPr lang="fr-FR" sz="2000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 New </a:t>
              </a:r>
              <a:r>
                <a:rPr lang="fr-FR" sz="2000" dirty="0" err="1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Zealand</a:t>
              </a:r>
              <a:r>
                <a:rPr lang="fr-FR" sz="2000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, </a:t>
              </a:r>
              <a:r>
                <a:rPr lang="fr-FR" sz="2000" dirty="0" err="1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November</a:t>
              </a:r>
              <a:r>
                <a:rPr lang="fr-FR" sz="2000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rPr>
                <a:t> 2010</a:t>
              </a:r>
              <a:endParaRPr kumimoji="0" lang="fr-FR" sz="2000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9" name="Parenthèse ouvrante 8"/>
            <p:cNvSpPr/>
            <p:nvPr/>
          </p:nvSpPr>
          <p:spPr>
            <a:xfrm>
              <a:off x="1115616" y="6165304"/>
              <a:ext cx="144016" cy="692696"/>
            </a:xfrm>
            <a:prstGeom prst="leftBracket">
              <a:avLst>
                <a:gd name="adj" fmla="val 0"/>
              </a:avLst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Parenthèse ouvrante 9"/>
            <p:cNvSpPr/>
            <p:nvPr/>
          </p:nvSpPr>
          <p:spPr>
            <a:xfrm flipH="1">
              <a:off x="8172400" y="6165304"/>
              <a:ext cx="144016" cy="692696"/>
            </a:xfrm>
            <a:prstGeom prst="leftBracket">
              <a:avLst>
                <a:gd name="adj" fmla="val 0"/>
              </a:avLst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335741" y="1214422"/>
            <a:ext cx="8472518" cy="2070562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Principe : repousser les points 3D à leur profondeur maximale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Formulation SOCP (avec bruit)</a:t>
            </a:r>
            <a:endParaRPr lang="fr-FR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Formulation SOCP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854" t="25833" r="3645" b="21666"/>
          <a:stretch>
            <a:fillRect/>
          </a:stretch>
        </p:blipFill>
        <p:spPr bwMode="auto">
          <a:xfrm>
            <a:off x="1202729" y="3710358"/>
            <a:ext cx="6738542" cy="25269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Déformation isométrique et surface analytique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335741" y="1214422"/>
            <a:ext cx="8472518" cy="2574618"/>
          </a:xfrm>
        </p:spPr>
        <p:txBody>
          <a:bodyPr/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Profondeurs maximales </a:t>
            </a:r>
            <a:r>
              <a:rPr lang="fr-FR" dirty="0" smtClean="0">
                <a:latin typeface="Calibri"/>
                <a:cs typeface="Calibri"/>
              </a:rPr>
              <a:t>→ reconstruction de points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>
                <a:latin typeface="Calibri"/>
                <a:cs typeface="Calibri"/>
              </a:rPr>
              <a:t>Ici : reconstruction d’une surface analytique (produit tensoriel de B-</a:t>
            </a:r>
            <a:r>
              <a:rPr lang="fr-FR" dirty="0" err="1" smtClean="0">
                <a:latin typeface="Calibri"/>
                <a:cs typeface="Calibri"/>
              </a:rPr>
              <a:t>splines</a:t>
            </a:r>
            <a:r>
              <a:rPr lang="fr-FR" dirty="0" smtClean="0">
                <a:latin typeface="Calibri"/>
                <a:cs typeface="Calibri"/>
              </a:rPr>
              <a:t>)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Généralités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2" descr="D:\PHD\THESIS\TALK\figures\smoot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6872" y="4198078"/>
            <a:ext cx="6490256" cy="21112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Approche proposée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19792" t="38372" r="23958" b="45930"/>
          <a:stretch>
            <a:fillRect/>
          </a:stretch>
        </p:blipFill>
        <p:spPr bwMode="auto">
          <a:xfrm>
            <a:off x="1662092" y="1380668"/>
            <a:ext cx="6072230" cy="101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3"/>
          <p:cNvSpPr txBox="1">
            <a:spLocks/>
          </p:cNvSpPr>
          <p:nvPr/>
        </p:nvSpPr>
        <p:spPr>
          <a:xfrm>
            <a:off x="827584" y="4381064"/>
            <a:ext cx="3551533" cy="642942"/>
          </a:xfrm>
          <a:prstGeom prst="rect">
            <a:avLst/>
          </a:prstGeom>
        </p:spPr>
        <p:txBody>
          <a:bodyPr anchor="t" anchorCtr="0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Attache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aux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données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3737683" y="4881130"/>
            <a:ext cx="2634517" cy="642942"/>
          </a:xfrm>
          <a:prstGeom prst="rect">
            <a:avLst/>
          </a:prstGeom>
        </p:spPr>
        <p:txBody>
          <a:bodyPr anchor="t" anchorCtr="0"/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Terme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d’inextensibilité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contenu 3"/>
          <p:cNvSpPr txBox="1">
            <a:spLocks/>
          </p:cNvSpPr>
          <p:nvPr/>
        </p:nvSpPr>
        <p:spPr>
          <a:xfrm>
            <a:off x="5190104" y="5738386"/>
            <a:ext cx="3312367" cy="642942"/>
          </a:xfrm>
          <a:prstGeom prst="rect">
            <a:avLst/>
          </a:prstGeom>
        </p:spPr>
        <p:txBody>
          <a:bodyPr anchor="t" anchorCtr="0"/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Terme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régularisation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Espace réservé du contenu 3"/>
          <p:cNvSpPr txBox="1">
            <a:spLocks/>
          </p:cNvSpPr>
          <p:nvPr/>
        </p:nvSpPr>
        <p:spPr>
          <a:xfrm>
            <a:off x="251520" y="2737990"/>
            <a:ext cx="2089233" cy="642942"/>
          </a:xfrm>
          <a:prstGeom prst="rect">
            <a:avLst/>
          </a:prstGeom>
        </p:spPr>
        <p:txBody>
          <a:bodyPr anchor="t" anchorCtr="0"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Profondeurs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Espace réservé du contenu 3"/>
          <p:cNvSpPr txBox="1">
            <a:spLocks/>
          </p:cNvSpPr>
          <p:nvPr/>
        </p:nvSpPr>
        <p:spPr>
          <a:xfrm>
            <a:off x="1373680" y="3238056"/>
            <a:ext cx="1800199" cy="1000132"/>
          </a:xfrm>
          <a:prstGeom prst="rect">
            <a:avLst/>
          </a:prstGeom>
        </p:spPr>
        <p:txBody>
          <a:bodyPr anchor="t" anchorCtr="0"/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Points de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contrôle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rot="5400000">
            <a:off x="1698605" y="2594320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5400000">
            <a:off x="1841481" y="2808634"/>
            <a:ext cx="85725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rot="5400000">
            <a:off x="2305828" y="3201543"/>
            <a:ext cx="235745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rot="5400000">
            <a:off x="3627431" y="3451576"/>
            <a:ext cx="285752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5400000">
            <a:off x="4984753" y="3880204"/>
            <a:ext cx="371477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Inextensibilité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Espace réservé du contenu 5"/>
          <p:cNvSpPr txBox="1">
            <a:spLocks/>
          </p:cNvSpPr>
          <p:nvPr/>
        </p:nvSpPr>
        <p:spPr>
          <a:xfrm>
            <a:off x="335741" y="1571612"/>
            <a:ext cx="8472518" cy="4000528"/>
          </a:xfrm>
          <a:prstGeom prst="rect">
            <a:avLst/>
          </a:prstGeom>
        </p:spPr>
        <p:txBody>
          <a:bodyPr anchor="t" anchorCtr="0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Notre idée :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contraindre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 mapping 2D-3D a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être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déformation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isométrique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pratique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cette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contrainte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discrétisée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22396" t="28779" r="23437" b="52907"/>
          <a:stretch>
            <a:fillRect/>
          </a:stretch>
        </p:blipFill>
        <p:spPr bwMode="auto">
          <a:xfrm>
            <a:off x="2394373" y="2786058"/>
            <a:ext cx="4355255" cy="87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l="18750" t="65698" r="20833" b="10755"/>
          <a:stretch>
            <a:fillRect/>
          </a:stretch>
        </p:blipFill>
        <p:spPr bwMode="auto">
          <a:xfrm>
            <a:off x="2143108" y="5155829"/>
            <a:ext cx="4857784" cy="113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Quelques résultats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4" name="Picture 2" descr="D:\PHD\THESIS\TALK\figures\illus-synth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318210"/>
            <a:ext cx="8572560" cy="52000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Surfaces vraiment inextensibles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9157" y="1570818"/>
            <a:ext cx="2643206" cy="26432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:\PHD\PRIX-CLERMONT\ILLUSTRATIONS\pattern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0661" y="4486292"/>
            <a:ext cx="1677992" cy="2157418"/>
          </a:xfrm>
          <a:prstGeom prst="rect">
            <a:avLst/>
          </a:prstGeom>
          <a:noFill/>
        </p:spPr>
      </p:pic>
      <p:pic>
        <p:nvPicPr>
          <p:cNvPr id="6" name="Picture 2" descr="H:\PHD\PRIX-CLERMONT\PRESENTATION\right_smooth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07389" y="1357298"/>
            <a:ext cx="1857388" cy="1393041"/>
          </a:xfrm>
          <a:prstGeom prst="rect">
            <a:avLst/>
          </a:prstGeom>
          <a:noFill/>
        </p:spPr>
      </p:pic>
      <p:pic>
        <p:nvPicPr>
          <p:cNvPr id="7" name="Picture 3" descr="H:\PHD\PRIX-CLERMONT\PRESENTATION\mesh-matthie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1637" y="3000372"/>
            <a:ext cx="2500330" cy="1409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Surfaces vraiment inextensibles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9157" y="1570818"/>
            <a:ext cx="2643206" cy="26432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:\PHD\PRIX-CLERMONT\ILLUSTRATIONS\pattern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0661" y="4486292"/>
            <a:ext cx="1677992" cy="2157418"/>
          </a:xfrm>
          <a:prstGeom prst="rect">
            <a:avLst/>
          </a:prstGeom>
          <a:noFill/>
        </p:spPr>
      </p:pic>
      <p:cxnSp>
        <p:nvCxnSpPr>
          <p:cNvPr id="6" name="Connecteur droit 5"/>
          <p:cNvCxnSpPr/>
          <p:nvPr/>
        </p:nvCxnSpPr>
        <p:spPr>
          <a:xfrm rot="5400000" flipH="1" flipV="1">
            <a:off x="5233987" y="4964915"/>
            <a:ext cx="1690688" cy="1200154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/>
          <p:cNvSpPr/>
          <p:nvPr/>
        </p:nvSpPr>
        <p:spPr>
          <a:xfrm>
            <a:off x="6612720" y="4652951"/>
            <a:ext cx="142876" cy="14287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lipse 7"/>
          <p:cNvSpPr/>
          <p:nvPr/>
        </p:nvSpPr>
        <p:spPr>
          <a:xfrm>
            <a:off x="5422104" y="6334135"/>
            <a:ext cx="142876" cy="14287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H:\PHD\PRIX-CLERMONT\PRESENTATION\right_smooth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07389" y="1357298"/>
            <a:ext cx="1857388" cy="1393041"/>
          </a:xfrm>
          <a:prstGeom prst="rect">
            <a:avLst/>
          </a:prstGeom>
          <a:noFill/>
        </p:spPr>
      </p:pic>
      <p:pic>
        <p:nvPicPr>
          <p:cNvPr id="10" name="Picture 3" descr="H:\PHD\PRIX-CLERMONT\PRESENTATION\mesh-matthie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1637" y="3000372"/>
            <a:ext cx="2500330" cy="1409338"/>
          </a:xfrm>
          <a:prstGeom prst="rect">
            <a:avLst/>
          </a:prstGeom>
          <a:noFill/>
        </p:spPr>
      </p:pic>
      <p:cxnSp>
        <p:nvCxnSpPr>
          <p:cNvPr id="11" name="Connecteur droit 10"/>
          <p:cNvCxnSpPr/>
          <p:nvPr/>
        </p:nvCxnSpPr>
        <p:spPr>
          <a:xfrm rot="5400000">
            <a:off x="5143504" y="2892421"/>
            <a:ext cx="264320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Surfaces vraiment inextensibles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9157" y="1570818"/>
            <a:ext cx="2643206" cy="26432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:\PHD\PRIX-CLERMONT\ILLUSTRATIONS\pattern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0661" y="4486292"/>
            <a:ext cx="1677992" cy="2157418"/>
          </a:xfrm>
          <a:prstGeom prst="rect">
            <a:avLst/>
          </a:prstGeom>
          <a:noFill/>
        </p:spPr>
      </p:pic>
      <p:cxnSp>
        <p:nvCxnSpPr>
          <p:cNvPr id="6" name="Connecteur droit 5"/>
          <p:cNvCxnSpPr/>
          <p:nvPr/>
        </p:nvCxnSpPr>
        <p:spPr>
          <a:xfrm rot="5400000" flipH="1" flipV="1">
            <a:off x="5233987" y="4964915"/>
            <a:ext cx="1690688" cy="1200154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/>
          <p:cNvSpPr/>
          <p:nvPr/>
        </p:nvSpPr>
        <p:spPr>
          <a:xfrm>
            <a:off x="6612720" y="4652951"/>
            <a:ext cx="142876" cy="14287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lipse 7"/>
          <p:cNvSpPr/>
          <p:nvPr/>
        </p:nvSpPr>
        <p:spPr>
          <a:xfrm>
            <a:off x="5422104" y="6334135"/>
            <a:ext cx="142876" cy="14287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H:\PHD\PRIX-CLERMONT\PRESENTATION\right_smooth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07389" y="1357298"/>
            <a:ext cx="1857388" cy="1393041"/>
          </a:xfrm>
          <a:prstGeom prst="rect">
            <a:avLst/>
          </a:prstGeom>
          <a:noFill/>
        </p:spPr>
      </p:pic>
      <p:pic>
        <p:nvPicPr>
          <p:cNvPr id="10" name="Picture 3" descr="H:\PHD\PRIX-CLERMONT\PRESENTATION\mesh-matthie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1637" y="3000372"/>
            <a:ext cx="2500330" cy="1409338"/>
          </a:xfrm>
          <a:prstGeom prst="rect">
            <a:avLst/>
          </a:prstGeom>
          <a:noFill/>
        </p:spPr>
      </p:pic>
      <p:sp>
        <p:nvSpPr>
          <p:cNvPr id="11" name="Forme libre 10"/>
          <p:cNvSpPr/>
          <p:nvPr/>
        </p:nvSpPr>
        <p:spPr>
          <a:xfrm>
            <a:off x="2145512" y="3258358"/>
            <a:ext cx="1838325" cy="760422"/>
          </a:xfrm>
          <a:custGeom>
            <a:avLst/>
            <a:gdLst>
              <a:gd name="connsiteX0" fmla="*/ 0 w 1838325"/>
              <a:gd name="connsiteY0" fmla="*/ 595313 h 595313"/>
              <a:gd name="connsiteX1" fmla="*/ 1838325 w 1838325"/>
              <a:gd name="connsiteY1" fmla="*/ 0 h 595313"/>
              <a:gd name="connsiteX0" fmla="*/ 0 w 1838325"/>
              <a:gd name="connsiteY0" fmla="*/ 595313 h 609606"/>
              <a:gd name="connsiteX1" fmla="*/ 342920 w 1838325"/>
              <a:gd name="connsiteY1" fmla="*/ 609606 h 609606"/>
              <a:gd name="connsiteX2" fmla="*/ 1838325 w 1838325"/>
              <a:gd name="connsiteY2" fmla="*/ 0 h 609606"/>
              <a:gd name="connsiteX0" fmla="*/ 0 w 1838325"/>
              <a:gd name="connsiteY0" fmla="*/ 701677 h 715970"/>
              <a:gd name="connsiteX1" fmla="*/ 342920 w 1838325"/>
              <a:gd name="connsiteY1" fmla="*/ 715970 h 715970"/>
              <a:gd name="connsiteX2" fmla="*/ 1295400 w 1838325"/>
              <a:gd name="connsiteY2" fmla="*/ 101601 h 715970"/>
              <a:gd name="connsiteX3" fmla="*/ 1838325 w 1838325"/>
              <a:gd name="connsiteY3" fmla="*/ 106364 h 715970"/>
              <a:gd name="connsiteX0" fmla="*/ 0 w 1838325"/>
              <a:gd name="connsiteY0" fmla="*/ 701677 h 715970"/>
              <a:gd name="connsiteX1" fmla="*/ 342920 w 1838325"/>
              <a:gd name="connsiteY1" fmla="*/ 715970 h 715970"/>
              <a:gd name="connsiteX2" fmla="*/ 1295400 w 1838325"/>
              <a:gd name="connsiteY2" fmla="*/ 101601 h 715970"/>
              <a:gd name="connsiteX3" fmla="*/ 1838325 w 1838325"/>
              <a:gd name="connsiteY3" fmla="*/ 106364 h 715970"/>
              <a:gd name="connsiteX0" fmla="*/ 0 w 1838325"/>
              <a:gd name="connsiteY0" fmla="*/ 701677 h 815983"/>
              <a:gd name="connsiteX1" fmla="*/ 342920 w 1838325"/>
              <a:gd name="connsiteY1" fmla="*/ 715970 h 815983"/>
              <a:gd name="connsiteX2" fmla="*/ 1295400 w 1838325"/>
              <a:gd name="connsiteY2" fmla="*/ 101601 h 815983"/>
              <a:gd name="connsiteX3" fmla="*/ 1838325 w 1838325"/>
              <a:gd name="connsiteY3" fmla="*/ 106364 h 815983"/>
              <a:gd name="connsiteX0" fmla="*/ 0 w 1838325"/>
              <a:gd name="connsiteY0" fmla="*/ 686596 h 710419"/>
              <a:gd name="connsiteX1" fmla="*/ 504865 w 1838325"/>
              <a:gd name="connsiteY1" fmla="*/ 610406 h 710419"/>
              <a:gd name="connsiteX2" fmla="*/ 1295400 w 1838325"/>
              <a:gd name="connsiteY2" fmla="*/ 86520 h 710419"/>
              <a:gd name="connsiteX3" fmla="*/ 1838325 w 1838325"/>
              <a:gd name="connsiteY3" fmla="*/ 91283 h 710419"/>
              <a:gd name="connsiteX0" fmla="*/ 0 w 1838325"/>
              <a:gd name="connsiteY0" fmla="*/ 694535 h 765988"/>
              <a:gd name="connsiteX1" fmla="*/ 514409 w 1838325"/>
              <a:gd name="connsiteY1" fmla="*/ 665975 h 765988"/>
              <a:gd name="connsiteX2" fmla="*/ 1295400 w 1838325"/>
              <a:gd name="connsiteY2" fmla="*/ 94459 h 765988"/>
              <a:gd name="connsiteX3" fmla="*/ 1838325 w 1838325"/>
              <a:gd name="connsiteY3" fmla="*/ 99222 h 765988"/>
              <a:gd name="connsiteX0" fmla="*/ 0 w 1838325"/>
              <a:gd name="connsiteY0" fmla="*/ 689764 h 760422"/>
              <a:gd name="connsiteX1" fmla="*/ 514409 w 1838325"/>
              <a:gd name="connsiteY1" fmla="*/ 661204 h 760422"/>
              <a:gd name="connsiteX2" fmla="*/ 1243026 w 1838325"/>
              <a:gd name="connsiteY2" fmla="*/ 94459 h 760422"/>
              <a:gd name="connsiteX3" fmla="*/ 1838325 w 1838325"/>
              <a:gd name="connsiteY3" fmla="*/ 94451 h 76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760422">
                <a:moveTo>
                  <a:pt x="0" y="689764"/>
                </a:moveTo>
                <a:cubicBezTo>
                  <a:pt x="114307" y="694528"/>
                  <a:pt x="307238" y="760422"/>
                  <a:pt x="514409" y="661204"/>
                </a:cubicBezTo>
                <a:cubicBezTo>
                  <a:pt x="721580" y="561987"/>
                  <a:pt x="1022373" y="188918"/>
                  <a:pt x="1243026" y="94459"/>
                </a:cubicBezTo>
                <a:cubicBezTo>
                  <a:pt x="1463679" y="0"/>
                  <a:pt x="1793875" y="109532"/>
                  <a:pt x="1838325" y="94451"/>
                </a:cubicBezTo>
              </a:path>
            </a:pathLst>
          </a:cu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/>
          <p:cNvCxnSpPr/>
          <p:nvPr/>
        </p:nvCxnSpPr>
        <p:spPr>
          <a:xfrm rot="5400000">
            <a:off x="5143504" y="2892421"/>
            <a:ext cx="264320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rot="10800000">
            <a:off x="4679157" y="2428074"/>
            <a:ext cx="264320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Surfaces vraiment inextensibles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9157" y="1570818"/>
            <a:ext cx="2643206" cy="26432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onnecteur droit 4"/>
          <p:cNvCxnSpPr/>
          <p:nvPr/>
        </p:nvCxnSpPr>
        <p:spPr>
          <a:xfrm rot="5400000" flipH="1" flipV="1">
            <a:off x="4679157" y="1570818"/>
            <a:ext cx="2643206" cy="264320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H:\PHD\PRIX-CLERMONT\ILLUSTRATIONS\pattern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0661" y="4486292"/>
            <a:ext cx="1677992" cy="2157418"/>
          </a:xfrm>
          <a:prstGeom prst="rect">
            <a:avLst/>
          </a:prstGeom>
          <a:noFill/>
        </p:spPr>
      </p:pic>
      <p:cxnSp>
        <p:nvCxnSpPr>
          <p:cNvPr id="7" name="Connecteur droit 6"/>
          <p:cNvCxnSpPr/>
          <p:nvPr/>
        </p:nvCxnSpPr>
        <p:spPr>
          <a:xfrm rot="5400000" flipH="1" flipV="1">
            <a:off x="5233987" y="4964915"/>
            <a:ext cx="1690688" cy="1200154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6612720" y="4652951"/>
            <a:ext cx="142876" cy="14287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lipse 8"/>
          <p:cNvSpPr/>
          <p:nvPr/>
        </p:nvSpPr>
        <p:spPr>
          <a:xfrm>
            <a:off x="5422104" y="6334135"/>
            <a:ext cx="142876" cy="14287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:\PHD\PRIX-CLERMONT\PRESENTATION\right_smooth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07389" y="1357298"/>
            <a:ext cx="1857388" cy="1393041"/>
          </a:xfrm>
          <a:prstGeom prst="rect">
            <a:avLst/>
          </a:prstGeom>
          <a:noFill/>
        </p:spPr>
      </p:pic>
      <p:pic>
        <p:nvPicPr>
          <p:cNvPr id="11" name="Picture 3" descr="H:\PHD\PRIX-CLERMONT\PRESENTATION\mesh-matthie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1637" y="3000372"/>
            <a:ext cx="2500330" cy="1409338"/>
          </a:xfrm>
          <a:prstGeom prst="rect">
            <a:avLst/>
          </a:prstGeom>
          <a:noFill/>
        </p:spPr>
      </p:pic>
      <p:sp>
        <p:nvSpPr>
          <p:cNvPr id="12" name="Forme libre 11"/>
          <p:cNvSpPr/>
          <p:nvPr/>
        </p:nvSpPr>
        <p:spPr>
          <a:xfrm>
            <a:off x="2145512" y="3258358"/>
            <a:ext cx="1838325" cy="760422"/>
          </a:xfrm>
          <a:custGeom>
            <a:avLst/>
            <a:gdLst>
              <a:gd name="connsiteX0" fmla="*/ 0 w 1838325"/>
              <a:gd name="connsiteY0" fmla="*/ 595313 h 595313"/>
              <a:gd name="connsiteX1" fmla="*/ 1838325 w 1838325"/>
              <a:gd name="connsiteY1" fmla="*/ 0 h 595313"/>
              <a:gd name="connsiteX0" fmla="*/ 0 w 1838325"/>
              <a:gd name="connsiteY0" fmla="*/ 595313 h 609606"/>
              <a:gd name="connsiteX1" fmla="*/ 342920 w 1838325"/>
              <a:gd name="connsiteY1" fmla="*/ 609606 h 609606"/>
              <a:gd name="connsiteX2" fmla="*/ 1838325 w 1838325"/>
              <a:gd name="connsiteY2" fmla="*/ 0 h 609606"/>
              <a:gd name="connsiteX0" fmla="*/ 0 w 1838325"/>
              <a:gd name="connsiteY0" fmla="*/ 701677 h 715970"/>
              <a:gd name="connsiteX1" fmla="*/ 342920 w 1838325"/>
              <a:gd name="connsiteY1" fmla="*/ 715970 h 715970"/>
              <a:gd name="connsiteX2" fmla="*/ 1295400 w 1838325"/>
              <a:gd name="connsiteY2" fmla="*/ 101601 h 715970"/>
              <a:gd name="connsiteX3" fmla="*/ 1838325 w 1838325"/>
              <a:gd name="connsiteY3" fmla="*/ 106364 h 715970"/>
              <a:gd name="connsiteX0" fmla="*/ 0 w 1838325"/>
              <a:gd name="connsiteY0" fmla="*/ 701677 h 715970"/>
              <a:gd name="connsiteX1" fmla="*/ 342920 w 1838325"/>
              <a:gd name="connsiteY1" fmla="*/ 715970 h 715970"/>
              <a:gd name="connsiteX2" fmla="*/ 1295400 w 1838325"/>
              <a:gd name="connsiteY2" fmla="*/ 101601 h 715970"/>
              <a:gd name="connsiteX3" fmla="*/ 1838325 w 1838325"/>
              <a:gd name="connsiteY3" fmla="*/ 106364 h 715970"/>
              <a:gd name="connsiteX0" fmla="*/ 0 w 1838325"/>
              <a:gd name="connsiteY0" fmla="*/ 701677 h 815983"/>
              <a:gd name="connsiteX1" fmla="*/ 342920 w 1838325"/>
              <a:gd name="connsiteY1" fmla="*/ 715970 h 815983"/>
              <a:gd name="connsiteX2" fmla="*/ 1295400 w 1838325"/>
              <a:gd name="connsiteY2" fmla="*/ 101601 h 815983"/>
              <a:gd name="connsiteX3" fmla="*/ 1838325 w 1838325"/>
              <a:gd name="connsiteY3" fmla="*/ 106364 h 815983"/>
              <a:gd name="connsiteX0" fmla="*/ 0 w 1838325"/>
              <a:gd name="connsiteY0" fmla="*/ 686596 h 710419"/>
              <a:gd name="connsiteX1" fmla="*/ 504865 w 1838325"/>
              <a:gd name="connsiteY1" fmla="*/ 610406 h 710419"/>
              <a:gd name="connsiteX2" fmla="*/ 1295400 w 1838325"/>
              <a:gd name="connsiteY2" fmla="*/ 86520 h 710419"/>
              <a:gd name="connsiteX3" fmla="*/ 1838325 w 1838325"/>
              <a:gd name="connsiteY3" fmla="*/ 91283 h 710419"/>
              <a:gd name="connsiteX0" fmla="*/ 0 w 1838325"/>
              <a:gd name="connsiteY0" fmla="*/ 694535 h 765988"/>
              <a:gd name="connsiteX1" fmla="*/ 514409 w 1838325"/>
              <a:gd name="connsiteY1" fmla="*/ 665975 h 765988"/>
              <a:gd name="connsiteX2" fmla="*/ 1295400 w 1838325"/>
              <a:gd name="connsiteY2" fmla="*/ 94459 h 765988"/>
              <a:gd name="connsiteX3" fmla="*/ 1838325 w 1838325"/>
              <a:gd name="connsiteY3" fmla="*/ 99222 h 765988"/>
              <a:gd name="connsiteX0" fmla="*/ 0 w 1838325"/>
              <a:gd name="connsiteY0" fmla="*/ 689764 h 760422"/>
              <a:gd name="connsiteX1" fmla="*/ 514409 w 1838325"/>
              <a:gd name="connsiteY1" fmla="*/ 661204 h 760422"/>
              <a:gd name="connsiteX2" fmla="*/ 1243026 w 1838325"/>
              <a:gd name="connsiteY2" fmla="*/ 94459 h 760422"/>
              <a:gd name="connsiteX3" fmla="*/ 1838325 w 1838325"/>
              <a:gd name="connsiteY3" fmla="*/ 94451 h 76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760422">
                <a:moveTo>
                  <a:pt x="0" y="689764"/>
                </a:moveTo>
                <a:cubicBezTo>
                  <a:pt x="114307" y="694528"/>
                  <a:pt x="307238" y="760422"/>
                  <a:pt x="514409" y="661204"/>
                </a:cubicBezTo>
                <a:cubicBezTo>
                  <a:pt x="721580" y="561987"/>
                  <a:pt x="1022373" y="188918"/>
                  <a:pt x="1243026" y="94459"/>
                </a:cubicBezTo>
                <a:cubicBezTo>
                  <a:pt x="1463679" y="0"/>
                  <a:pt x="1793875" y="109532"/>
                  <a:pt x="1838325" y="94451"/>
                </a:cubicBezTo>
              </a:path>
            </a:pathLst>
          </a:cu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onnecteur droit 12"/>
          <p:cNvCxnSpPr/>
          <p:nvPr/>
        </p:nvCxnSpPr>
        <p:spPr>
          <a:xfrm rot="5400000">
            <a:off x="5143504" y="2892421"/>
            <a:ext cx="264320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rot="10800000">
            <a:off x="4679157" y="2428074"/>
            <a:ext cx="264320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6412703" y="2373313"/>
            <a:ext cx="104776" cy="104776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Précédentes approches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L’heuristique des « profondeurs maximales »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Déformation isométrique et surface analytique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Et après ?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Surfaces vraiment inextensibles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4" name="Groupe 3"/>
          <p:cNvGrpSpPr/>
          <p:nvPr/>
        </p:nvGrpSpPr>
        <p:grpSpPr>
          <a:xfrm>
            <a:off x="892943" y="2357430"/>
            <a:ext cx="7358114" cy="3500462"/>
            <a:chOff x="785786" y="2428868"/>
            <a:chExt cx="7358114" cy="3500462"/>
          </a:xfrm>
        </p:grpSpPr>
        <p:pic>
          <p:nvPicPr>
            <p:cNvPr id="5" name="Picture 2" descr="H:\PHD\PUBLICATIONS\ACCV2010\socp3d\article-submitted\figures\eucl-vs-geod-b1.png"/>
            <p:cNvPicPr>
              <a:picLocks noChangeAspect="1" noChangeArrowheads="1"/>
            </p:cNvPicPr>
            <p:nvPr/>
          </p:nvPicPr>
          <p:blipFill>
            <a:blip r:embed="rId3" cstate="print"/>
            <a:srcRect l="22414" t="3457" r="3448" b="22226"/>
            <a:stretch>
              <a:fillRect/>
            </a:stretch>
          </p:blipFill>
          <p:spPr bwMode="auto">
            <a:xfrm>
              <a:off x="785786" y="2428868"/>
              <a:ext cx="3500462" cy="3500462"/>
            </a:xfrm>
            <a:prstGeom prst="rect">
              <a:avLst/>
            </a:prstGeom>
            <a:noFill/>
          </p:spPr>
        </p:pic>
        <p:pic>
          <p:nvPicPr>
            <p:cNvPr id="6" name="Picture 3" descr="H:\PHD\PUBLICATIONS\ACCV2010\socp3d\article-submitted\figures\eucl-vs-geod-b2.png"/>
            <p:cNvPicPr>
              <a:picLocks noChangeAspect="1" noChangeArrowheads="1"/>
            </p:cNvPicPr>
            <p:nvPr/>
          </p:nvPicPr>
          <p:blipFill>
            <a:blip r:embed="rId4" cstate="print"/>
            <a:srcRect l="22414" t="3457" r="3448" b="22226"/>
            <a:stretch>
              <a:fillRect/>
            </a:stretch>
          </p:blipFill>
          <p:spPr bwMode="auto">
            <a:xfrm>
              <a:off x="4643438" y="2428868"/>
              <a:ext cx="3500462" cy="350046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Données réelles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surface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7141" y="1643049"/>
            <a:ext cx="8929719" cy="4721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 smtClean="0"/>
              <a:t>Retexturage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4" name="texture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1422" y="1866904"/>
            <a:ext cx="9001156" cy="4133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Et après ?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Qualité de la reconstruction conditionnée par le recalage (précision des correspondances de points)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Version analytique des contraintes…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Autre(s) formulation(s) des contraintes ? (ex : courbure gaussienne nulle)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Autre(s) contrainte(s)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rgbClr val="275EA1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4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Merci !</a:t>
            </a:r>
            <a:endParaRPr kumimoji="0" lang="en-US" sz="64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Précédentes approches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dirty="0" smtClean="0"/>
              <a:t>Problème mal posé (ambiguïtés de profondeur)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>
                <a:latin typeface="Calibri"/>
                <a:cs typeface="Calibri"/>
              </a:rPr>
              <a:t>→ </a:t>
            </a:r>
            <a:r>
              <a:rPr lang="fr-FR" dirty="0" smtClean="0"/>
              <a:t>Hypothèses supplémentaires nécessaires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C’est pas facile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Dans notre cas :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Surface inextensible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Forme de référence dans image de référence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Caméra perspective (calibration interne connue)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Autres hypothèses :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Classification par type de contraintes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Classification par représentation de la surface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Hypothèses supplémentaires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Contraintes « statistiques »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Factorisation faible rang [</a:t>
            </a:r>
            <a:r>
              <a:rPr lang="fr-FR" dirty="0" err="1" smtClean="0"/>
              <a:t>Bregler</a:t>
            </a:r>
            <a:r>
              <a:rPr lang="fr-FR" dirty="0" smtClean="0"/>
              <a:t> 2000, Olsen 2008]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Approche par apprentissage [</a:t>
            </a:r>
            <a:r>
              <a:rPr lang="fr-FR" dirty="0" err="1" smtClean="0"/>
              <a:t>Salzmann</a:t>
            </a:r>
            <a:r>
              <a:rPr lang="fr-FR" dirty="0" smtClean="0"/>
              <a:t> 2009]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Contraintes « physiques »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A priori spatiaux et temporels [</a:t>
            </a:r>
            <a:r>
              <a:rPr lang="fr-FR" dirty="0" err="1" smtClean="0"/>
              <a:t>Gumerov</a:t>
            </a:r>
            <a:r>
              <a:rPr lang="fr-FR" dirty="0" smtClean="0"/>
              <a:t> 2004, Prasad 2006]</a:t>
            </a:r>
          </a:p>
          <a:p>
            <a:pPr lvl="1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Distances géodésiques constantes (inextensibilité)</a:t>
            </a:r>
          </a:p>
          <a:p>
            <a:pPr lvl="2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Approximation euclidienne [Salzmann2007, </a:t>
            </a:r>
            <a:r>
              <a:rPr lang="fr-FR" dirty="0" err="1" smtClean="0"/>
              <a:t>Shen</a:t>
            </a:r>
            <a:r>
              <a:rPr lang="fr-FR" dirty="0" smtClean="0"/>
              <a:t> 2009]</a:t>
            </a:r>
          </a:p>
          <a:p>
            <a:pPr lvl="2"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Profondeurs maximales [</a:t>
            </a:r>
            <a:r>
              <a:rPr lang="fr-FR" dirty="0" err="1" smtClean="0"/>
              <a:t>Salzmann</a:t>
            </a:r>
            <a:r>
              <a:rPr lang="fr-FR" dirty="0" smtClean="0"/>
              <a:t> 2008, </a:t>
            </a:r>
            <a:r>
              <a:rPr lang="fr-FR" dirty="0" err="1" smtClean="0"/>
              <a:t>Perriollat</a:t>
            </a:r>
            <a:r>
              <a:rPr lang="fr-FR" dirty="0" smtClean="0"/>
              <a:t> 2010]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Combinaisons [Bartoli 2008, Del Bue 2008]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Types de contraintes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Points 3D [</a:t>
            </a:r>
            <a:r>
              <a:rPr lang="fr-FR" dirty="0" err="1" smtClean="0"/>
              <a:t>Perriollat</a:t>
            </a:r>
            <a:r>
              <a:rPr lang="fr-FR" dirty="0" smtClean="0"/>
              <a:t> 2010]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Maillage triangulaire [Salzmann2008, </a:t>
            </a:r>
            <a:r>
              <a:rPr lang="fr-FR" dirty="0" err="1" smtClean="0"/>
              <a:t>Salzmann</a:t>
            </a:r>
            <a:r>
              <a:rPr lang="fr-FR" dirty="0" smtClean="0"/>
              <a:t> 2009]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fr-FR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fr-FR" dirty="0" smtClean="0"/>
              <a:t>Surface analytique continue (fonctions à bases radiales) [</a:t>
            </a:r>
            <a:r>
              <a:rPr lang="fr-FR" dirty="0" err="1" smtClean="0"/>
              <a:t>Perriollat</a:t>
            </a:r>
            <a:r>
              <a:rPr lang="fr-FR" dirty="0" smtClean="0"/>
              <a:t> 2010, Bartoli 2008]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Représentation de la surface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L’heuristique</a:t>
            </a:r>
            <a:br>
              <a:rPr lang="fr-FR" dirty="0" smtClean="0"/>
            </a:br>
            <a:r>
              <a:rPr lang="fr-FR" dirty="0" smtClean="0"/>
              <a:t>des « profondeurs maximales »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D2D9660-FF1F-46D4-B332-17C79AF3F90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kern="1200" cap="none" spc="0" normalizeH="0" baseline="0" noProof="0" dirty="0" smtClean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5748</TotalTime>
  <Words>530</Words>
  <Application>Microsoft Office PowerPoint</Application>
  <PresentationFormat>Affichage à l'écran (4:3)</PresentationFormat>
  <Paragraphs>199</Paragraphs>
  <Slides>35</Slides>
  <Notes>35</Notes>
  <HiddenSlides>0</HiddenSlides>
  <MMClips>4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36" baseType="lpstr">
      <vt:lpstr>Thème Office</vt:lpstr>
      <vt:lpstr>Reconstruction 3D monoculaire d’une surface déformable inextensible</vt:lpstr>
      <vt:lpstr>Diapositive 2</vt:lpstr>
      <vt:lpstr>Diapositive 3</vt:lpstr>
      <vt:lpstr>Précédentes approches</vt:lpstr>
      <vt:lpstr>Diapositive 5</vt:lpstr>
      <vt:lpstr>Diapositive 6</vt:lpstr>
      <vt:lpstr>Diapositive 7</vt:lpstr>
      <vt:lpstr>Diapositive 8</vt:lpstr>
      <vt:lpstr>L’heuristique des « profondeurs maximales »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Déformation isométrique et surface analytique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Et après ?</vt:lpstr>
      <vt:lpstr>Diapositive 34</vt:lpstr>
      <vt:lpstr>Diapositive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florent</dc:creator>
  <cp:lastModifiedBy>Florent Brunet</cp:lastModifiedBy>
  <cp:revision>771</cp:revision>
  <dcterms:created xsi:type="dcterms:W3CDTF">2010-06-03T05:33:47Z</dcterms:created>
  <dcterms:modified xsi:type="dcterms:W3CDTF">2011-05-06T07:23:51Z</dcterms:modified>
</cp:coreProperties>
</file>